
<file path=[Content_Types].xml><?xml version="1.0" encoding="utf-8"?>
<Types xmlns="http://schemas.openxmlformats.org/package/2006/content-types">
  <Override PartName="/ppt/slideMasters/slideMaster3.xml" ContentType="application/vnd.openxmlformats-officedocument.presentationml.slideMaster+xml"/>
  <Override PartName="/ppt/slideLayouts/slideLayout57.xml" ContentType="application/vnd.openxmlformats-officedocument.presentationml.slideLayout+xml"/>
  <Override PartName="/ppt/theme/theme5.xml" ContentType="application/vnd.openxmlformats-officedocument.theme+xml"/>
  <Override PartName="/ppt/slideLayouts/slideLayout157.xml" ContentType="application/vnd.openxmlformats-officedocument.presentationml.slideLayout+xml"/>
  <Override PartName="/ppt/notesSlides/notesSlide2.xml" ContentType="application/vnd.openxmlformats-officedocument.presentationml.notesSlide+xml"/>
  <Override PartName="/ppt/slides/slide36.xml" ContentType="application/vnd.openxmlformats-officedocument.presentationml.slide+xml"/>
  <Override PartName="/ppt/slideLayouts/slideLayout46.xml" ContentType="application/vnd.openxmlformats-officedocument.presentationml.slideLayout+xml"/>
  <Override PartName="/ppt/slideLayouts/slideLayout93.xml" ContentType="application/vnd.openxmlformats-officedocument.presentationml.slideLayout+xml"/>
  <Override PartName="/ppt/slideLayouts/slideLayout135.xml" ContentType="application/vnd.openxmlformats-officedocument.presentationml.slideLayout+xml"/>
  <Override PartName="/ppt/slideLayouts/slideLayout146.xml" ContentType="application/vnd.openxmlformats-officedocument.presentationml.slideLayout+xml"/>
  <Override PartName="/ppt/slideLayouts/slideLayout182.xml" ContentType="application/vnd.openxmlformats-officedocument.presentationml.slideLayout+xml"/>
  <Override PartName="/ppt/slides/slide25.xml" ContentType="application/vnd.openxmlformats-officedocument.presentationml.slide+xml"/>
  <Override PartName="/ppt/slideLayouts/slideLayout2.xml" ContentType="application/vnd.openxmlformats-officedocument.presentationml.slideLayout+xml"/>
  <Override PartName="/ppt/slideLayouts/slideLayout35.xml" ContentType="application/vnd.openxmlformats-officedocument.presentationml.slideLayout+xml"/>
  <Override PartName="/ppt/slideLayouts/slideLayout82.xml" ContentType="application/vnd.openxmlformats-officedocument.presentationml.slideLayout+xml"/>
  <Override PartName="/ppt/slideLayouts/slideLayout124.xml" ContentType="application/vnd.openxmlformats-officedocument.presentationml.slideLayout+xml"/>
  <Override PartName="/ppt/slideLayouts/slideLayout171.xml" ContentType="application/vnd.openxmlformats-officedocument.presentationml.slideLayout+xml"/>
  <Default Extension="xml" ContentType="application/xml"/>
  <Override PartName="/ppt/slides/slide14.xml" ContentType="application/vnd.openxmlformats-officedocument.presentationml.slide+xml"/>
  <Override PartName="/ppt/notesMasters/notesMaster1.xml" ContentType="application/vnd.openxmlformats-officedocument.presentationml.notesMaster+xml"/>
  <Override PartName="/ppt/slideLayouts/slideLayout13.xml" ContentType="application/vnd.openxmlformats-officedocument.presentationml.slideLayout+xml"/>
  <Override PartName="/ppt/slideLayouts/slideLayout24.xml" ContentType="application/vnd.openxmlformats-officedocument.presentationml.slideLayout+xml"/>
  <Override PartName="/ppt/slideLayouts/slideLayout60.xml" ContentType="application/vnd.openxmlformats-officedocument.presentationml.slideLayout+xml"/>
  <Override PartName="/ppt/slideLayouts/slideLayout71.xml" ContentType="application/vnd.openxmlformats-officedocument.presentationml.slideLayout+xml"/>
  <Override PartName="/ppt/slideLayouts/slideLayout113.xml" ContentType="application/vnd.openxmlformats-officedocument.presentationml.slideLayout+xml"/>
  <Override PartName="/ppt/slideLayouts/slideLayout160.xml" ContentType="application/vnd.openxmlformats-officedocument.presentationml.slideLayout+xml"/>
  <Override PartName="/ppt/tableStyles.xml" ContentType="application/vnd.openxmlformats-officedocument.presentationml.tableStyles+xml"/>
  <Override PartName="/ppt/slideLayouts/slideLayout102.xml" ContentType="application/vnd.openxmlformats-officedocument.presentationml.slideLayout+xml"/>
  <Override PartName="/ppt/slideMasters/slideMaster8.xml" ContentType="application/vnd.openxmlformats-officedocument.presentationml.slideMaster+xml"/>
  <Override PartName="/ppt/notesSlides/notesSlide7.xml" ContentType="application/vnd.openxmlformats-officedocument.presentationml.notesSlide+xml"/>
  <Override PartName="/ppt/slideLayouts/slideLayout87.xml" ContentType="application/vnd.openxmlformats-officedocument.presentationml.slideLayout+xml"/>
  <Override PartName="/ppt/slideLayouts/slideLayout98.xml" ContentType="application/vnd.openxmlformats-officedocument.presentationml.slideLayout+xml"/>
  <Override PartName="/ppt/theme/theme10.xml" ContentType="application/vnd.openxmlformats-officedocument.theme+xml"/>
  <Override PartName="/customXml/itemProps2.xml" ContentType="application/vnd.openxmlformats-officedocument.customXmlProperties+xml"/>
  <Override PartName="/ppt/slides/slide5.xml" ContentType="application/vnd.openxmlformats-officedocument.presentationml.slide+xml"/>
  <Override PartName="/ppt/slides/slide19.xml" ContentType="application/vnd.openxmlformats-officedocument.presentationml.slide+xml"/>
  <Override PartName="/ppt/slideLayouts/slideLayout7.xml" ContentType="application/vnd.openxmlformats-officedocument.presentationml.slideLayout+xml"/>
  <Default Extension="png" ContentType="image/png"/>
  <Override PartName="/ppt/slideLayouts/slideLayout29.xml" ContentType="application/vnd.openxmlformats-officedocument.presentationml.slideLayout+xml"/>
  <Override PartName="/ppt/slideLayouts/slideLayout76.xml" ContentType="application/vnd.openxmlformats-officedocument.presentationml.slideLayout+xml"/>
  <Override PartName="/ppt/slideLayouts/slideLayout118.xml" ContentType="application/vnd.openxmlformats-officedocument.presentationml.slideLayout+xml"/>
  <Override PartName="/ppt/slideLayouts/slideLayout129.xml" ContentType="application/vnd.openxmlformats-officedocument.presentationml.slideLayout+xml"/>
  <Override PartName="/ppt/slideLayouts/slideLayout165.xml" ContentType="application/vnd.openxmlformats-officedocument.presentationml.slideLayout+xml"/>
  <Override PartName="/ppt/slideLayouts/slideLayout176.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65.xml" ContentType="application/vnd.openxmlformats-officedocument.presentationml.slideLayout+xml"/>
  <Override PartName="/ppt/slideLayouts/slideLayout107.xml" ContentType="application/vnd.openxmlformats-officedocument.presentationml.slideLayout+xml"/>
  <Override PartName="/ppt/slideLayouts/slideLayout154.xml" ContentType="application/vnd.openxmlformats-officedocument.presentationml.slideLayout+xml"/>
  <Override PartName="/ppt/tags/tag5.xml" ContentType="application/vnd.openxmlformats-officedocument.presentationml.tags+xml"/>
  <Override PartName="/ppt/slides/slide33.xml" ContentType="application/vnd.openxmlformats-officedocument.presentationml.slide+xml"/>
  <Override PartName="/ppt/slideLayouts/slideLayout43.xml" ContentType="application/vnd.openxmlformats-officedocument.presentationml.slideLayout+xml"/>
  <Override PartName="/ppt/slideLayouts/slideLayout54.xml" ContentType="application/vnd.openxmlformats-officedocument.presentationml.slideLayout+xml"/>
  <Override PartName="/ppt/slideLayouts/slideLayout90.xml" ContentType="application/vnd.openxmlformats-officedocument.presentationml.slideLayout+xml"/>
  <Override PartName="/ppt/slideLayouts/slideLayout143.xml" ContentType="application/vnd.openxmlformats-officedocument.presentationml.slideLayout+xml"/>
  <Default Extension="emf" ContentType="image/x-emf"/>
  <Override PartName="/ppt/presentation.xml" ContentType="application/vnd.openxmlformats-officedocument.presentationml.presentation.main+xml"/>
  <Override PartName="/ppt/slides/slide22.xml" ContentType="application/vnd.openxmlformats-officedocument.presentationml.slide+xml"/>
  <Override PartName="/ppt/slideLayouts/slideLayout32.xml" ContentType="application/vnd.openxmlformats-officedocument.presentationml.slideLayout+xml"/>
  <Override PartName="/ppt/slideLayouts/slideLayout132.xml" ContentType="application/vnd.openxmlformats-officedocument.presentationml.slideLayout+xml"/>
  <Override PartName="/docProps/app.xml" ContentType="application/vnd.openxmlformats-officedocument.extended-properties+xml"/>
  <Override PartName="/ppt/slides/slide11.xml" ContentType="application/vnd.openxmlformats-officedocument.presentationml.slide+xml"/>
  <Override PartName="/ppt/slideLayouts/slideLayout21.xml" ContentType="application/vnd.openxmlformats-officedocument.presentationml.slideLayout+xml"/>
  <Override PartName="/ppt/slideLayouts/slideLayout110.xml" ContentType="application/vnd.openxmlformats-officedocument.presentationml.slideLayout+xml"/>
  <Override PartName="/ppt/slideLayouts/slideLayout121.xml" ContentType="application/vnd.openxmlformats-officedocument.presentationml.slideLayout+xml"/>
  <Override PartName="/ppt/notesSlides/notesSlide13.xml" ContentType="application/vnd.openxmlformats-officedocument.presentationml.notesSlide+xml"/>
  <Override PartName="/ppt/slideLayouts/slideLayout10.xml" ContentType="application/vnd.openxmlformats-officedocument.presentationml.slideLayout+xml"/>
  <Override PartName="/ppt/slideMasters/slideMaster5.xml" ContentType="application/vnd.openxmlformats-officedocument.presentationml.slideMaster+xml"/>
  <Override PartName="/ppt/slideLayouts/slideLayout59.xml" ContentType="application/vnd.openxmlformats-officedocument.presentationml.slideLayout+xml"/>
  <Override PartName="/ppt/theme/theme7.xml" ContentType="application/vnd.openxmlformats-officedocument.theme+xml"/>
  <Override PartName="/ppt/slideLayouts/slideLayout159.xml" ContentType="application/vnd.openxmlformats-officedocument.presentationml.slideLayout+xml"/>
  <Override PartName="/ppt/notesSlides/notesSlide4.xml" ContentType="application/vnd.openxmlformats-officedocument.presentationml.notesSlide+xml"/>
  <Override PartName="/ppt/slideLayouts/slideLayout48.xml" ContentType="application/vnd.openxmlformats-officedocument.presentationml.slideLayout+xml"/>
  <Override PartName="/ppt/slideLayouts/slideLayout95.xml" ContentType="application/vnd.openxmlformats-officedocument.presentationml.slideLayout+xml"/>
  <Override PartName="/ppt/slideLayouts/slideLayout137.xml" ContentType="application/vnd.openxmlformats-officedocument.presentationml.slideLayout+xml"/>
  <Override PartName="/ppt/slideLayouts/slideLayout148.xml" ContentType="application/vnd.openxmlformats-officedocument.presentationml.slideLayout+xml"/>
  <Override PartName="/ppt/slideLayouts/slideLayout184.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Layouts/slideLayout4.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55.xml" ContentType="application/vnd.openxmlformats-officedocument.presentationml.slideLayout+xml"/>
  <Override PartName="/ppt/slideLayouts/slideLayout84.xml" ContentType="application/vnd.openxmlformats-officedocument.presentationml.slideLayout+xml"/>
  <Override PartName="/ppt/slideLayouts/slideLayout108.xml" ContentType="application/vnd.openxmlformats-officedocument.presentationml.slideLayout+xml"/>
  <Override PartName="/ppt/slideLayouts/slideLayout126.xml" ContentType="application/vnd.openxmlformats-officedocument.presentationml.slideLayout+xml"/>
  <Override PartName="/ppt/slideLayouts/slideLayout155.xml" ContentType="application/vnd.openxmlformats-officedocument.presentationml.slideLayout+xml"/>
  <Override PartName="/ppt/slideLayouts/slideLayout173.xml" ContentType="application/vnd.openxmlformats-officedocument.presentationml.slideLayout+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Layouts/slideLayout15.xml" ContentType="application/vnd.openxmlformats-officedocument.presentationml.slideLayout+xml"/>
  <Override PartName="/ppt/slideLayouts/slideLayout26.xml" ContentType="application/vnd.openxmlformats-officedocument.presentationml.slideLayout+xml"/>
  <Override PartName="/ppt/slideLayouts/slideLayout44.xml" ContentType="application/vnd.openxmlformats-officedocument.presentationml.slideLayout+xml"/>
  <Override PartName="/ppt/slideLayouts/slideLayout62.xml" ContentType="application/vnd.openxmlformats-officedocument.presentationml.slideLayout+xml"/>
  <Override PartName="/ppt/slideLayouts/slideLayout73.xml" ContentType="application/vnd.openxmlformats-officedocument.presentationml.slideLayout+xml"/>
  <Override PartName="/ppt/slideLayouts/slideLayout91.xml" ContentType="application/vnd.openxmlformats-officedocument.presentationml.slideLayout+xml"/>
  <Override PartName="/ppt/slideLayouts/slideLayout115.xml" ContentType="application/vnd.openxmlformats-officedocument.presentationml.slideLayout+xml"/>
  <Override PartName="/ppt/slideLayouts/slideLayout133.xml" ContentType="application/vnd.openxmlformats-officedocument.presentationml.slideLayout+xml"/>
  <Override PartName="/ppt/slideLayouts/slideLayout144.xml" ContentType="application/vnd.openxmlformats-officedocument.presentationml.slideLayout+xml"/>
  <Override PartName="/ppt/slideLayouts/slideLayout162.xml" ContentType="application/vnd.openxmlformats-officedocument.presentationml.slideLayout+xml"/>
  <Override PartName="/ppt/slideLayouts/slideLayout180.xml" ContentType="application/vnd.openxmlformats-officedocument.presentationml.slideLayout+xml"/>
  <Default Extension="wmf" ContentType="image/x-wmf"/>
  <Override PartName="/ppt/tags/tag2.xml" ContentType="application/vnd.openxmlformats-officedocument.presentationml.tags+xml"/>
  <Default Extension="rels" ContentType="application/vnd.openxmlformats-package.relationships+xml"/>
  <Override PartName="/ppt/slides/slide23.xml" ContentType="application/vnd.openxmlformats-officedocument.presentationml.slide+xml"/>
  <Override PartName="/ppt/slideLayouts/slideLayout22.xml" ContentType="application/vnd.openxmlformats-officedocument.presentationml.slideLayout+xml"/>
  <Override PartName="/ppt/slideLayouts/slideLayout33.xml" ContentType="application/vnd.openxmlformats-officedocument.presentationml.slideLayout+xml"/>
  <Override PartName="/ppt/slideLayouts/slideLayout51.xml" ContentType="application/vnd.openxmlformats-officedocument.presentationml.slideLayout+xml"/>
  <Override PartName="/ppt/slideLayouts/slideLayout80.xml" ContentType="application/vnd.openxmlformats-officedocument.presentationml.slideLayout+xml"/>
  <Override PartName="/ppt/slideLayouts/slideLayout104.xml" ContentType="application/vnd.openxmlformats-officedocument.presentationml.slideLayout+xml"/>
  <Override PartName="/ppt/slideLayouts/slideLayout122.xml" ContentType="application/vnd.openxmlformats-officedocument.presentationml.slideLayout+xml"/>
  <Override PartName="/ppt/slideLayouts/slideLayout140.xml" ContentType="application/vnd.openxmlformats-officedocument.presentationml.slideLayout+xml"/>
  <Override PartName="/ppt/slideLayouts/slideLayout151.xml" ContentType="application/vnd.openxmlformats-officedocument.presentationml.slideLayout+xml"/>
  <Override PartName="/ppt/slides/slide12.xml" ContentType="application/vnd.openxmlformats-officedocument.presentationml.slide+xml"/>
  <Override PartName="/ppt/slides/slide30.xml" ContentType="application/vnd.openxmlformats-officedocument.presentationml.slide+xml"/>
  <Override PartName="/ppt/slideLayouts/slideLayout11.xml" ContentType="application/vnd.openxmlformats-officedocument.presentationml.slideLayout+xml"/>
  <Override PartName="/ppt/slideLayouts/slideLayout40.xml" ContentType="application/vnd.openxmlformats-officedocument.presentationml.slideLayout+xml"/>
  <Override PartName="/ppt/slideLayouts/slideLayout111.xml" ContentType="application/vnd.openxmlformats-officedocument.presentationml.slideLayout+xml"/>
  <Override PartName="/ppt/notesSlides/notesSlide14.xml" ContentType="application/vnd.openxmlformats-officedocument.presentationml.notesSlide+xml"/>
  <Override PartName="/ppt/commentAuthors.xml" ContentType="application/vnd.openxmlformats-officedocument.presentationml.commentAuthors+xml"/>
  <Override PartName="/ppt/slideLayouts/slideLayout100.xml" ContentType="application/vnd.openxmlformats-officedocument.presentationml.slideLayout+xml"/>
  <Override PartName="/ppt/notesSlides/notesSlide9.xml" ContentType="application/vnd.openxmlformats-officedocument.presentationml.notesSlide+xml"/>
  <Override PartName="/ppt/slideMasters/slideMaster6.xml" ContentType="application/vnd.openxmlformats-officedocument.presentationml.slideMaster+xml"/>
  <Override PartName="/ppt/slideLayouts/slideLayout89.xml" ContentType="application/vnd.openxmlformats-officedocument.presentationml.slideLayout+xml"/>
  <Override PartName="/ppt/theme/theme8.xml" ContentType="application/vnd.openxmlformats-officedocument.theme+xml"/>
  <Override PartName="/ppt/theme/theme12.xml" ContentType="application/vnd.openxmlformats-officedocument.theme+xml"/>
  <Override PartName="/ppt/notesSlides/notesSlide10.xml" ContentType="application/vnd.openxmlformats-officedocument.presentationml.notesSlide+xml"/>
  <Override PartName="/ppt/slides/slide7.xml" ContentType="application/vnd.openxmlformats-officedocument.presentationml.slide+xml"/>
  <Override PartName="/ppt/slideLayouts/slideLayout9.xml" ContentType="application/vnd.openxmlformats-officedocument.presentationml.slideLayout+xml"/>
  <Override PartName="/ppt/slideLayouts/slideLayout78.xml" ContentType="application/vnd.openxmlformats-officedocument.presentationml.slideLayout+xml"/>
  <Override PartName="/ppt/slideLayouts/slideLayout149.xml" ContentType="application/vnd.openxmlformats-officedocument.presentationml.slideLayout+xml"/>
  <Override PartName="/ppt/slideLayouts/slideLayout178.xml" ContentType="application/vnd.openxmlformats-officedocument.presentationml.slideLayout+xml"/>
  <Override PartName="/ppt/notesSlides/notesSlide5.xml" ContentType="application/vnd.openxmlformats-officedocument.presentationml.notesSlide+xml"/>
  <Override PartName="/ppt/slideMasters/slideMaster2.xml" ContentType="application/vnd.openxmlformats-officedocument.presentationml.slideMaster+xml"/>
  <Override PartName="/ppt/slides/slide28.xml" ContentType="application/vnd.openxmlformats-officedocument.presentationml.slide+xml"/>
  <Override PartName="/ppt/slideLayouts/slideLayout38.xml" ContentType="application/vnd.openxmlformats-officedocument.presentationml.slideLayout+xml"/>
  <Override PartName="/ppt/slideLayouts/slideLayout49.xml" ContentType="application/vnd.openxmlformats-officedocument.presentationml.slideLayout+xml"/>
  <Override PartName="/ppt/theme/theme4.xml" ContentType="application/vnd.openxmlformats-officedocument.theme+xml"/>
  <Override PartName="/ppt/slideLayouts/slideLayout67.xml" ContentType="application/vnd.openxmlformats-officedocument.presentationml.slideLayout+xml"/>
  <Override PartName="/ppt/slideLayouts/slideLayout85.xml" ContentType="application/vnd.openxmlformats-officedocument.presentationml.slideLayout+xml"/>
  <Override PartName="/ppt/slideLayouts/slideLayout96.xml" ContentType="application/vnd.openxmlformats-officedocument.presentationml.slideLayout+xml"/>
  <Override PartName="/ppt/slideLayouts/slideLayout109.xml" ContentType="application/vnd.openxmlformats-officedocument.presentationml.slideLayout+xml"/>
  <Override PartName="/ppt/slideLayouts/slideLayout138.xml" ContentType="application/vnd.openxmlformats-officedocument.presentationml.slideLayout+xml"/>
  <Override PartName="/ppt/slideLayouts/slideLayout156.xml" ContentType="application/vnd.openxmlformats-officedocument.presentationml.slideLayout+xml"/>
  <Override PartName="/ppt/slideLayouts/slideLayout167.xml" ContentType="application/vnd.openxmlformats-officedocument.presentationml.slideLayout+xml"/>
  <Override PartName="/ppt/slideLayouts/slideLayout185.xml" ContentType="application/vnd.openxmlformats-officedocument.presentationml.slideLayout+xml"/>
  <Override PartName="/ppt/notesSlides/notesSlide1.xml" ContentType="application/vnd.openxmlformats-officedocument.presentationml.notesSlide+xml"/>
  <Override PartName="/ppt/tags/tag7.xml" ContentType="application/vnd.openxmlformats-officedocument.presentationml.tags+xml"/>
  <Override PartName="/ppt/slides/slide3.xml" ContentType="application/vnd.openxmlformats-officedocument.presentationml.slide+xml"/>
  <Override PartName="/ppt/slides/slide17.xml" ContentType="application/vnd.openxmlformats-officedocument.presentationml.slide+xml"/>
  <Override PartName="/ppt/slideLayouts/slideLayout5.xml" ContentType="application/vnd.openxmlformats-officedocument.presentationml.slideLayout+xml"/>
  <Override PartName="/ppt/slideLayouts/slideLayout27.xml" ContentType="application/vnd.openxmlformats-officedocument.presentationml.slideLayout+xml"/>
  <Override PartName="/ppt/slideLayouts/slideLayout45.xml" ContentType="application/vnd.openxmlformats-officedocument.presentationml.slideLayout+xml"/>
  <Override PartName="/ppt/slideLayouts/slideLayout56.xml" ContentType="application/vnd.openxmlformats-officedocument.presentationml.slideLayout+xml"/>
  <Override PartName="/ppt/slideLayouts/slideLayout74.xml" ContentType="application/vnd.openxmlformats-officedocument.presentationml.slideLayout+xml"/>
  <Override PartName="/ppt/slideLayouts/slideLayout116.xml" ContentType="application/vnd.openxmlformats-officedocument.presentationml.slideLayout+xml"/>
  <Override PartName="/ppt/slideLayouts/slideLayout127.xml" ContentType="application/vnd.openxmlformats-officedocument.presentationml.slideLayout+xml"/>
  <Override PartName="/ppt/slideLayouts/slideLayout145.xml" ContentType="application/vnd.openxmlformats-officedocument.presentationml.slideLayout+xml"/>
  <Override PartName="/ppt/slideLayouts/slideLayout163.xml" ContentType="application/vnd.openxmlformats-officedocument.presentationml.slideLayout+xml"/>
  <Override PartName="/ppt/slideLayouts/slideLayout174.xml" ContentType="application/vnd.openxmlformats-officedocument.presentationml.slideLayout+xml"/>
  <Override PartName="/ppt/slides/slide24.xml" ContentType="application/vnd.openxmlformats-officedocument.presentationml.slide+xml"/>
  <Override PartName="/ppt/slides/slide35.xml" ContentType="application/vnd.openxmlformats-officedocument.presentationml.slide+xml"/>
  <Override PartName="/ppt/slideLayouts/slideLayout16.xml" ContentType="application/vnd.openxmlformats-officedocument.presentationml.slideLayout+xml"/>
  <Default Extension="jpeg" ContentType="image/jpeg"/>
  <Override PartName="/ppt/slideLayouts/slideLayout34.xml" ContentType="application/vnd.openxmlformats-officedocument.presentationml.slideLayout+xml"/>
  <Override PartName="/ppt/slideLayouts/slideLayout63.xml" ContentType="application/vnd.openxmlformats-officedocument.presentationml.slideLayout+xml"/>
  <Override PartName="/ppt/slideLayouts/slideLayout81.xml" ContentType="application/vnd.openxmlformats-officedocument.presentationml.slideLayout+xml"/>
  <Override PartName="/ppt/slideLayouts/slideLayout92.xml" ContentType="application/vnd.openxmlformats-officedocument.presentationml.slideLayout+xml"/>
  <Override PartName="/ppt/slideLayouts/slideLayout105.xml" ContentType="application/vnd.openxmlformats-officedocument.presentationml.slideLayout+xml"/>
  <Override PartName="/ppt/slideLayouts/slideLayout134.xml" ContentType="application/vnd.openxmlformats-officedocument.presentationml.slideLayout+xml"/>
  <Override PartName="/ppt/slideLayouts/slideLayout152.xml" ContentType="application/vnd.openxmlformats-officedocument.presentationml.slideLayout+xml"/>
  <Override PartName="/ppt/slideLayouts/slideLayout181.xml" ContentType="application/vnd.openxmlformats-officedocument.presentationml.slideLayout+xml"/>
  <Override PartName="/ppt/tags/tag3.xml" ContentType="application/vnd.openxmlformats-officedocument.presentationml.tags+xml"/>
  <Override PartName="/ppt/slides/slide13.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3.xml" ContentType="application/vnd.openxmlformats-officedocument.presentationml.slideLayout+xml"/>
  <Override PartName="/ppt/slideLayouts/slideLayout41.xml" ContentType="application/vnd.openxmlformats-officedocument.presentationml.slideLayout+xml"/>
  <Override PartName="/ppt/slideLayouts/slideLayout52.xml" ContentType="application/vnd.openxmlformats-officedocument.presentationml.slideLayout+xml"/>
  <Override PartName="/ppt/slideLayouts/slideLayout70.xml" ContentType="application/vnd.openxmlformats-officedocument.presentationml.slideLayout+xml"/>
  <Override PartName="/ppt/slideLayouts/slideLayout112.xml" ContentType="application/vnd.openxmlformats-officedocument.presentationml.slideLayout+xml"/>
  <Override PartName="/ppt/slideLayouts/slideLayout123.xml" ContentType="application/vnd.openxmlformats-officedocument.presentationml.slideLayout+xml"/>
  <Override PartName="/ppt/slideLayouts/slideLayout141.xml" ContentType="application/vnd.openxmlformats-officedocument.presentationml.slideLayout+xml"/>
  <Override PartName="/ppt/slideLayouts/slideLayout170.xml" ContentType="application/vnd.openxmlformats-officedocument.presentationml.slideLayout+xml"/>
  <Override PartName="/ppt/notesSlides/notesSlide15.xml" ContentType="application/vnd.openxmlformats-officedocument.presentationml.notesSlide+xml"/>
  <Override PartName="/ppt/slides/slide20.xml" ContentType="application/vnd.openxmlformats-officedocument.presentationml.slide+xml"/>
  <Override PartName="/ppt/slideLayouts/slideLayout12.xml" ContentType="application/vnd.openxmlformats-officedocument.presentationml.slideLayout+xml"/>
  <Override PartName="/ppt/slideLayouts/slideLayout30.xml" ContentType="application/vnd.openxmlformats-officedocument.presentationml.slideLayout+xml"/>
  <Override PartName="/ppt/slideLayouts/slideLayout101.xml" ContentType="application/vnd.openxmlformats-officedocument.presentationml.slideLayout+xml"/>
  <Override PartName="/ppt/slideLayouts/slideLayout130.xml" ContentType="application/vnd.openxmlformats-officedocument.presentationml.slideLayout+xml"/>
  <Override PartName="/ppt/notesSlides/notesSlide11.xml" ContentType="application/vnd.openxmlformats-officedocument.presentationml.notesSlide+xml"/>
  <Override PartName="/ppt/slideMasters/slideMaster7.xml" ContentType="application/vnd.openxmlformats-officedocument.presentationml.slideMaster+xml"/>
  <Override PartName="/ppt/slideMasters/slideMaster10.xml" ContentType="application/vnd.openxmlformats-officedocument.presentationml.slideMaster+xml"/>
  <Override PartName="/ppt/theme/theme9.xml" ContentType="application/vnd.openxmlformats-officedocument.theme+xml"/>
  <Override PartName="/ppt/slideLayouts/slideLayout179.xml" ContentType="application/vnd.openxmlformats-officedocument.presentationml.slideLayout+xml"/>
  <Override PartName="/ppt/notesSlides/notesSlide6.xml" ContentType="application/vnd.openxmlformats-officedocument.presentationml.notesSlide+xml"/>
  <Override PartName="/ppt/slides/slide8.xml" ContentType="application/vnd.openxmlformats-officedocument.presentationml.slide+xml"/>
  <Override PartName="/ppt/slideLayouts/slideLayout68.xml" ContentType="application/vnd.openxmlformats-officedocument.presentationml.slideLayout+xml"/>
  <Override PartName="/ppt/slideLayouts/slideLayout79.xml" ContentType="application/vnd.openxmlformats-officedocument.presentationml.slideLayout+xml"/>
  <Override PartName="/ppt/slideLayouts/slideLayout97.xml" ContentType="application/vnd.openxmlformats-officedocument.presentationml.slideLayout+xml"/>
  <Override PartName="/ppt/slideLayouts/slideLayout139.xml" ContentType="application/vnd.openxmlformats-officedocument.presentationml.slideLayout+xml"/>
  <Override PartName="/ppt/slideLayouts/slideLayout168.xml" ContentType="application/vnd.openxmlformats-officedocument.presentationml.slideLayout+xml"/>
  <Override PartName="/ppt/slideLayouts/slideLayout186.xml" ContentType="application/vnd.openxmlformats-officedocument.presentationml.slideLayout+xml"/>
  <Override PartName="/ppt/slides/slide29.xml" ContentType="application/vnd.openxmlformats-officedocument.presentationml.slide+xml"/>
  <Override PartName="/ppt/slideLayouts/slideLayout39.xml" ContentType="application/vnd.openxmlformats-officedocument.presentationml.slideLayout+xml"/>
  <Override PartName="/ppt/slideLayouts/slideLayout86.xml" ContentType="application/vnd.openxmlformats-officedocument.presentationml.slideLayout+xml"/>
  <Override PartName="/ppt/slideLayouts/slideLayout128.xml" ContentType="application/vnd.openxmlformats-officedocument.presentationml.slideLayout+xml"/>
  <Override PartName="/ppt/slideLayouts/slideLayout175.xml" ContentType="application/vnd.openxmlformats-officedocument.presentationml.slideLayout+xml"/>
  <Override PartName="/customXml/itemProps1.xml" ContentType="application/vnd.openxmlformats-officedocument.customXmlProperties+xml"/>
  <Override PartName="/ppt/slides/slide4.xml" ContentType="application/vnd.openxmlformats-officedocument.presentationml.slide+xml"/>
  <Override PartName="/ppt/slides/slide18.xml" ContentType="application/vnd.openxmlformats-officedocument.presentationml.slide+xml"/>
  <Override PartName="/ppt/slideLayouts/slideLayout6.xml" ContentType="application/vnd.openxmlformats-officedocument.presentationml.slideLayout+xml"/>
  <Override PartName="/ppt/slideLayouts/slideLayout17.xml" ContentType="application/vnd.openxmlformats-officedocument.presentationml.slideLayout+xml"/>
  <Override PartName="/ppt/slideLayouts/slideLayout28.xml" ContentType="application/vnd.openxmlformats-officedocument.presentationml.slideLayout+xml"/>
  <Override PartName="/ppt/slideLayouts/slideLayout64.xml" ContentType="application/vnd.openxmlformats-officedocument.presentationml.slideLayout+xml"/>
  <Override PartName="/ppt/slideLayouts/slideLayout75.xml" ContentType="application/vnd.openxmlformats-officedocument.presentationml.slideLayout+xml"/>
  <Override PartName="/ppt/slideLayouts/slideLayout117.xml" ContentType="application/vnd.openxmlformats-officedocument.presentationml.slideLayout+xml"/>
  <Override PartName="/ppt/slideLayouts/slideLayout164.xml" ContentType="application/vnd.openxmlformats-officedocument.presentationml.slideLayout+xml"/>
  <Override PartName="/ppt/tags/tag4.xml" ContentType="application/vnd.openxmlformats-officedocument.presentationml.tags+xml"/>
  <Override PartName="/ppt/theme/theme1.xml" ContentType="application/vnd.openxmlformats-officedocument.theme+xml"/>
  <Override PartName="/ppt/slideLayouts/slideLayout53.xml" ContentType="application/vnd.openxmlformats-officedocument.presentationml.slideLayout+xml"/>
  <Override PartName="/ppt/slideLayouts/slideLayout106.xml" ContentType="application/vnd.openxmlformats-officedocument.presentationml.slideLayout+xml"/>
  <Override PartName="/ppt/slideLayouts/slideLayout142.xml" ContentType="application/vnd.openxmlformats-officedocument.presentationml.slideLayout+xml"/>
  <Override PartName="/ppt/slideLayouts/slideLayout153.xml" ContentType="application/vnd.openxmlformats-officedocument.presentationml.slideLayout+xml"/>
  <Override PartName="/ppt/slides/slide32.xml" ContentType="application/vnd.openxmlformats-officedocument.presentationml.slide+xml"/>
  <Override PartName="/ppt/slideLayouts/slideLayout42.xml" ContentType="application/vnd.openxmlformats-officedocument.presentationml.slideLayout+xml"/>
  <Override PartName="/ppt/slideLayouts/slideLayout131.xml" ContentType="application/vnd.openxmlformats-officedocument.presentationml.slideLayout+xml"/>
  <Override PartName="/ppt/slides/slide10.xml" ContentType="application/vnd.openxmlformats-officedocument.presentationml.slide+xml"/>
  <Override PartName="/ppt/slides/slide21.xml" ContentType="application/vnd.openxmlformats-officedocument.presentationml.slide+xml"/>
  <Override PartName="/ppt/slideLayouts/slideLayout20.xml" ContentType="application/vnd.openxmlformats-officedocument.presentationml.slideLayout+xml"/>
  <Override PartName="/ppt/slideLayouts/slideLayout31.xml" ContentType="application/vnd.openxmlformats-officedocument.presentationml.slideLayout+xml"/>
  <Override PartName="/ppt/slideLayouts/slideLayout120.xml" ContentType="application/vnd.openxmlformats-officedocument.presentationml.slideLayout+xml"/>
  <Override PartName="/docProps/custom.xml" ContentType="application/vnd.openxmlformats-officedocument.custom-properties+xml"/>
  <Override PartName="/ppt/notesSlides/notesSlide12.xml" ContentType="application/vnd.openxmlformats-officedocument.presentationml.notesSlide+xml"/>
  <Override PartName="/ppt/slideMasters/slideMaster4.xml" ContentType="application/vnd.openxmlformats-officedocument.presentationml.slideMaster+xml"/>
  <Override PartName="/ppt/slides/slide9.xml" ContentType="application/vnd.openxmlformats-officedocument.presentationml.slide+xml"/>
  <Override PartName="/ppt/viewProps.xml" ContentType="application/vnd.openxmlformats-officedocument.presentationml.viewProps+xml"/>
  <Override PartName="/ppt/slideLayouts/slideLayout69.xml" ContentType="application/vnd.openxmlformats-officedocument.presentationml.slideLayout+xml"/>
  <Override PartName="/ppt/theme/theme6.xml" ContentType="application/vnd.openxmlformats-officedocument.theme+xml"/>
  <Override PartName="/ppt/slideLayouts/slideLayout158.xml" ContentType="application/vnd.openxmlformats-officedocument.presentationml.slideLayout+xml"/>
  <Override PartName="/ppt/slideLayouts/slideLayout169.xml" ContentType="application/vnd.openxmlformats-officedocument.presentationml.slideLayout+xml"/>
  <Override PartName="/ppt/slideLayouts/slideLayout58.xml" ContentType="application/vnd.openxmlformats-officedocument.presentationml.slideLayout+xml"/>
  <Override PartName="/ppt/slideLayouts/slideLayout147.xml" ContentType="application/vnd.openxmlformats-officedocument.presentationml.slideLayout+xml"/>
  <Override PartName="/ppt/notesSlides/notesSlide3.xml" ContentType="application/vnd.openxmlformats-officedocument.presentationml.notesSlide+xml"/>
  <Default Extension="bin" ContentType="application/vnd.openxmlformats-officedocument.oleObject"/>
  <Override PartName="/ppt/slides/slide26.xml" ContentType="application/vnd.openxmlformats-officedocument.presentationml.slide+xml"/>
  <Override PartName="/ppt/presProps.xml" ContentType="application/vnd.openxmlformats-officedocument.presentationml.presProps+xml"/>
  <Override PartName="/ppt/slideLayouts/slideLayout36.xml" ContentType="application/vnd.openxmlformats-officedocument.presentationml.slideLayout+xml"/>
  <Override PartName="/ppt/slideLayouts/slideLayout47.xml" ContentType="application/vnd.openxmlformats-officedocument.presentationml.slideLayout+xml"/>
  <Override PartName="/ppt/slideLayouts/slideLayout83.xml" ContentType="application/vnd.openxmlformats-officedocument.presentationml.slideLayout+xml"/>
  <Override PartName="/ppt/slideLayouts/slideLayout94.xml" ContentType="application/vnd.openxmlformats-officedocument.presentationml.slideLayout+xml"/>
  <Override PartName="/ppt/slideLayouts/slideLayout136.xml" ContentType="application/vnd.openxmlformats-officedocument.presentationml.slideLayout+xml"/>
  <Override PartName="/ppt/slideLayouts/slideLayout183.xml" ContentType="application/vnd.openxmlformats-officedocument.presentationml.slideLayout+xml"/>
  <Override PartName="/ppt/slides/slide1.xml" ContentType="application/vnd.openxmlformats-officedocument.presentationml.slide+xml"/>
  <Override PartName="/ppt/slides/slide15.xml" ContentType="application/vnd.openxmlformats-officedocument.presentationml.slide+xml"/>
  <Override PartName="/ppt/slideLayouts/slideLayout3.xml" ContentType="application/vnd.openxmlformats-officedocument.presentationml.slideLayout+xml"/>
  <Override PartName="/ppt/slideLayouts/slideLayout25.xml" ContentType="application/vnd.openxmlformats-officedocument.presentationml.slideLayout+xml"/>
  <Override PartName="/ppt/slideLayouts/slideLayout72.xml" ContentType="application/vnd.openxmlformats-officedocument.presentationml.slideLayout+xml"/>
  <Override PartName="/ppt/slideLayouts/slideLayout114.xml" ContentType="application/vnd.openxmlformats-officedocument.presentationml.slideLayout+xml"/>
  <Override PartName="/ppt/slideLayouts/slideLayout125.xml" ContentType="application/vnd.openxmlformats-officedocument.presentationml.slideLayout+xml"/>
  <Override PartName="/ppt/slideLayouts/slideLayout161.xml" ContentType="application/vnd.openxmlformats-officedocument.presentationml.slideLayout+xml"/>
  <Override PartName="/ppt/slideLayouts/slideLayout172.xml" ContentType="application/vnd.openxmlformats-officedocument.presentationml.slideLayout+xml"/>
  <Override PartName="/ppt/slideLayouts/slideLayout14.xml" ContentType="application/vnd.openxmlformats-officedocument.presentationml.slideLayout+xml"/>
  <Override PartName="/ppt/slideLayouts/slideLayout61.xml" ContentType="application/vnd.openxmlformats-officedocument.presentationml.slideLayout+xml"/>
  <Override PartName="/ppt/slideLayouts/slideLayout103.xml" ContentType="application/vnd.openxmlformats-officedocument.presentationml.slideLayout+xml"/>
  <Override PartName="/ppt/slideLayouts/slideLayout150.xml" ContentType="application/vnd.openxmlformats-officedocument.presentationml.slideLayout+xml"/>
  <Override PartName="/ppt/tags/tag1.xml" ContentType="application/vnd.openxmlformats-officedocument.presentationml.tags+xml"/>
  <Override PartName="/ppt/slideLayouts/slideLayout50.xml" ContentType="application/vnd.openxmlformats-officedocument.presentationml.slideLayout+xml"/>
  <Default Extension="wdp" ContentType="image/vnd.ms-photo"/>
  <Override PartName="/ppt/slideMasters/slideMaster9.xml" ContentType="application/vnd.openxmlformats-officedocument.presentationml.slideMaster+xml"/>
  <Default Extension="gif" ContentType="image/gif"/>
  <Default Extension="vml" ContentType="application/vnd.openxmlformats-officedocument.vmlDrawing"/>
  <Override PartName="/ppt/notesSlides/notesSlide8.xml" ContentType="application/vnd.openxmlformats-officedocument.presentationml.notesSlide+xml"/>
  <Override PartName="/ppt/slideLayouts/slideLayout99.xml" ContentType="application/vnd.openxmlformats-officedocument.presentationml.slideLayout+xml"/>
  <Override PartName="/ppt/handoutMasters/handoutMaster1.xml" ContentType="application/vnd.openxmlformats-officedocument.presentationml.handoutMaster+xml"/>
  <Override PartName="/ppt/slideLayouts/slideLayout88.xml" ContentType="application/vnd.openxmlformats-officedocument.presentationml.slideLayout+xml"/>
  <Override PartName="/ppt/slideLayouts/slideLayout177.xml" ContentType="application/vnd.openxmlformats-officedocument.presentationml.slideLayout+xml"/>
  <Override PartName="/ppt/theme/theme11.xml" ContentType="application/vnd.openxmlformats-officedocument.theme+xml"/>
  <Override PartName="/docProps/core.xml" ContentType="application/vnd.openxmlformats-package.core-properties+xml"/>
  <Override PartName="/customXml/itemProps3.xml" ContentType="application/vnd.openxmlformats-officedocument.customXmlProperties+xml"/>
  <Override PartName="/ppt/slides/slide6.xml" ContentType="application/vnd.openxmlformats-officedocument.presentationml.slide+xml"/>
  <Override PartName="/ppt/slideLayouts/slideLayout8.xml" ContentType="application/vnd.openxmlformats-officedocument.presentationml.slideLayout+xml"/>
  <Override PartName="/ppt/slideLayouts/slideLayout19.xml" ContentType="application/vnd.openxmlformats-officedocument.presentationml.slideLayout+xml"/>
  <Override PartName="/ppt/slideLayouts/slideLayout66.xml" ContentType="application/vnd.openxmlformats-officedocument.presentationml.slideLayout+xml"/>
  <Override PartName="/ppt/slideLayouts/slideLayout77.xml" ContentType="application/vnd.openxmlformats-officedocument.presentationml.slideLayout+xml"/>
  <Override PartName="/ppt/slideLayouts/slideLayout119.xml" ContentType="application/vnd.openxmlformats-officedocument.presentationml.slideLayout+xml"/>
  <Override PartName="/ppt/slideLayouts/slideLayout166.xml" ContentType="application/vnd.openxmlformats-officedocument.presentationml.slideLayout+xml"/>
  <Override PartName="/ppt/tags/tag6.xml" ContentType="application/vnd.openxmlformats-officedocument.presentationml.tag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 id="2147483917" r:id="rId13"/>
  </p:sldMasterIdLst>
  <p:notesMasterIdLst>
    <p:notesMasterId r:id="rId50"/>
  </p:notesMasterIdLst>
  <p:handoutMasterIdLst>
    <p:handoutMasterId r:id="rId51"/>
  </p:handoutMasterIdLst>
  <p:sldIdLst>
    <p:sldId id="453" r:id="rId14"/>
    <p:sldId id="428" r:id="rId15"/>
    <p:sldId id="429" r:id="rId16"/>
    <p:sldId id="431" r:id="rId17"/>
    <p:sldId id="395" r:id="rId18"/>
    <p:sldId id="396" r:id="rId19"/>
    <p:sldId id="399" r:id="rId20"/>
    <p:sldId id="397" r:id="rId21"/>
    <p:sldId id="432" r:id="rId22"/>
    <p:sldId id="384" r:id="rId23"/>
    <p:sldId id="430" r:id="rId24"/>
    <p:sldId id="385" r:id="rId25"/>
    <p:sldId id="437" r:id="rId26"/>
    <p:sldId id="435" r:id="rId27"/>
    <p:sldId id="433" r:id="rId28"/>
    <p:sldId id="436" r:id="rId29"/>
    <p:sldId id="381" r:id="rId30"/>
    <p:sldId id="438" r:id="rId31"/>
    <p:sldId id="439" r:id="rId32"/>
    <p:sldId id="415" r:id="rId33"/>
    <p:sldId id="440" r:id="rId34"/>
    <p:sldId id="387" r:id="rId35"/>
    <p:sldId id="442" r:id="rId36"/>
    <p:sldId id="443" r:id="rId37"/>
    <p:sldId id="386" r:id="rId38"/>
    <p:sldId id="445" r:id="rId39"/>
    <p:sldId id="427" r:id="rId40"/>
    <p:sldId id="450" r:id="rId41"/>
    <p:sldId id="451" r:id="rId42"/>
    <p:sldId id="452" r:id="rId43"/>
    <p:sldId id="455" r:id="rId44"/>
    <p:sldId id="446" r:id="rId45"/>
    <p:sldId id="449" r:id="rId46"/>
    <p:sldId id="447" r:id="rId47"/>
    <p:sldId id="456" r:id="rId48"/>
    <p:sldId id="454" r:id="rId49"/>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 xmlns:p14="http://schemas.microsoft.com/office/powerpoint/2010/main">
          <a:srgbClr val="FF0000"/>
        </p14:laserClr>
      </p:ext>
      <p:ext uri="{2FDB2607-1784-4EEB-B798-7EB5836EED8A}">
        <p14:showMediaCtrls xmlns="" xmlns:p14="http://schemas.microsoft.com/office/powerpoint/2010/main" val="1"/>
      </p:ext>
    </p:extLst>
  </p:showPr>
  <p:clrMru>
    <a:srgbClr val="990000"/>
    <a:srgbClr val="993366"/>
    <a:srgbClr val="CC0066"/>
    <a:srgbClr val="996600"/>
    <a:srgbClr val="993300"/>
    <a:srgbClr val="CC6600"/>
    <a:srgbClr val="CC3300"/>
    <a:srgbClr val="ACE58F"/>
    <a:srgbClr val="FF0066"/>
    <a:srgbClr val="F6AE1E"/>
  </p:clrMru>
  <p:extLst>
    <p:ext uri="{E76CE94A-603C-4142-B9EB-6D1370010A27}">
      <p14:discardImageEditData xmlns="" xmlns:p14="http://schemas.microsoft.com/office/powerpoint/2010/main" val="0"/>
    </p:ext>
    <p:ext uri="{D31A062A-798A-4329-ABDD-BBA856620510}">
      <p14:defaultImageDpi xmlns=""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7" autoAdjust="0"/>
    <p:restoredTop sz="94658" autoAdjust="0"/>
  </p:normalViewPr>
  <p:slideViewPr>
    <p:cSldViewPr>
      <p:cViewPr>
        <p:scale>
          <a:sx n="100" d="100"/>
          <a:sy n="100" d="100"/>
        </p:scale>
        <p:origin x="-1066" y="-509"/>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outlineViewPr>
    <p:cViewPr>
      <p:scale>
        <a:sx n="33" d="100"/>
        <a:sy n="33" d="100"/>
      </p:scale>
      <p:origin x="0" y="1075"/>
    </p:cViewPr>
  </p:outlineViewPr>
  <p:notesTextViewPr>
    <p:cViewPr>
      <p:scale>
        <a:sx n="100" d="100"/>
        <a:sy n="100" d="100"/>
      </p:scale>
      <p:origin x="0" y="0"/>
    </p:cViewPr>
  </p:notesTextViewPr>
  <p:sorterViewPr>
    <p:cViewPr>
      <p:scale>
        <a:sx n="54" d="100"/>
        <a:sy n="54" d="100"/>
      </p:scale>
      <p:origin x="0" y="0"/>
    </p:cViewPr>
  </p:sorterViewPr>
  <p:notesViewPr>
    <p:cSldViewPr showGuides="1">
      <p:cViewPr varScale="1">
        <p:scale>
          <a:sx n="81" d="100"/>
          <a:sy n="81" d="100"/>
        </p:scale>
        <p:origin x="-3156" y="-78"/>
      </p:cViewPr>
      <p:guideLst>
        <p:guide orient="horz" pos="2880"/>
        <p:guide pos="2160"/>
      </p:guideLst>
    </p:cSldViewPr>
  </p:notes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5.xml"/><Relationship Id="rId26" Type="http://schemas.openxmlformats.org/officeDocument/2006/relationships/slide" Target="slides/slide13.xml"/><Relationship Id="rId39" Type="http://schemas.openxmlformats.org/officeDocument/2006/relationships/slide" Target="slides/slide26.xml"/><Relationship Id="rId21" Type="http://schemas.openxmlformats.org/officeDocument/2006/relationships/slide" Target="slides/slide8.xml"/><Relationship Id="rId34" Type="http://schemas.openxmlformats.org/officeDocument/2006/relationships/slide" Target="slides/slide21.xml"/><Relationship Id="rId42" Type="http://schemas.openxmlformats.org/officeDocument/2006/relationships/slide" Target="slides/slide29.xml"/><Relationship Id="rId47" Type="http://schemas.openxmlformats.org/officeDocument/2006/relationships/slide" Target="slides/slide3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4.xml"/><Relationship Id="rId25" Type="http://schemas.openxmlformats.org/officeDocument/2006/relationships/slide" Target="slides/slide12.xml"/><Relationship Id="rId33" Type="http://schemas.openxmlformats.org/officeDocument/2006/relationships/slide" Target="slides/slide20.xml"/><Relationship Id="rId38" Type="http://schemas.openxmlformats.org/officeDocument/2006/relationships/slide" Target="slides/slide25.xml"/><Relationship Id="rId46" Type="http://schemas.openxmlformats.org/officeDocument/2006/relationships/slide" Target="slides/slide33.xml"/><Relationship Id="rId2" Type="http://schemas.openxmlformats.org/officeDocument/2006/relationships/customXml" Target="../customXml/item2.xml"/><Relationship Id="rId16" Type="http://schemas.openxmlformats.org/officeDocument/2006/relationships/slide" Target="slides/slide3.xml"/><Relationship Id="rId20" Type="http://schemas.openxmlformats.org/officeDocument/2006/relationships/slide" Target="slides/slide7.xml"/><Relationship Id="rId29" Type="http://schemas.openxmlformats.org/officeDocument/2006/relationships/slide" Target="slides/slide16.xml"/><Relationship Id="rId41" Type="http://schemas.openxmlformats.org/officeDocument/2006/relationships/slide" Target="slides/slide28.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1.xml"/><Relationship Id="rId32" Type="http://schemas.openxmlformats.org/officeDocument/2006/relationships/slide" Target="slides/slide19.xml"/><Relationship Id="rId37" Type="http://schemas.openxmlformats.org/officeDocument/2006/relationships/slide" Target="slides/slide24.xml"/><Relationship Id="rId40" Type="http://schemas.openxmlformats.org/officeDocument/2006/relationships/slide" Target="slides/slide27.xml"/><Relationship Id="rId45" Type="http://schemas.openxmlformats.org/officeDocument/2006/relationships/slide" Target="slides/slide32.xml"/><Relationship Id="rId53" Type="http://schemas.openxmlformats.org/officeDocument/2006/relationships/presProps" Target="presProps.xml"/><Relationship Id="rId5" Type="http://schemas.openxmlformats.org/officeDocument/2006/relationships/slideMaster" Target="slideMasters/slideMaster2.xml"/><Relationship Id="rId15" Type="http://schemas.openxmlformats.org/officeDocument/2006/relationships/slide" Target="slides/slide2.xml"/><Relationship Id="rId23" Type="http://schemas.openxmlformats.org/officeDocument/2006/relationships/slide" Target="slides/slide10.xml"/><Relationship Id="rId28" Type="http://schemas.openxmlformats.org/officeDocument/2006/relationships/slide" Target="slides/slide15.xml"/><Relationship Id="rId36" Type="http://schemas.openxmlformats.org/officeDocument/2006/relationships/slide" Target="slides/slide23.xml"/><Relationship Id="rId49" Type="http://schemas.openxmlformats.org/officeDocument/2006/relationships/slide" Target="slides/slide36.xml"/><Relationship Id="rId10" Type="http://schemas.openxmlformats.org/officeDocument/2006/relationships/slideMaster" Target="slideMasters/slideMaster7.xml"/><Relationship Id="rId19" Type="http://schemas.openxmlformats.org/officeDocument/2006/relationships/slide" Target="slides/slide6.xml"/><Relationship Id="rId31" Type="http://schemas.openxmlformats.org/officeDocument/2006/relationships/slide" Target="slides/slide18.xml"/><Relationship Id="rId44" Type="http://schemas.openxmlformats.org/officeDocument/2006/relationships/slide" Target="slides/slide31.xml"/><Relationship Id="rId52"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1.xml"/><Relationship Id="rId22" Type="http://schemas.openxmlformats.org/officeDocument/2006/relationships/slide" Target="slides/slide9.xml"/><Relationship Id="rId27" Type="http://schemas.openxmlformats.org/officeDocument/2006/relationships/slide" Target="slides/slide14.xml"/><Relationship Id="rId30" Type="http://schemas.openxmlformats.org/officeDocument/2006/relationships/slide" Target="slides/slide17.xml"/><Relationship Id="rId35" Type="http://schemas.openxmlformats.org/officeDocument/2006/relationships/slide" Target="slides/slide22.xml"/><Relationship Id="rId43" Type="http://schemas.openxmlformats.org/officeDocument/2006/relationships/slide" Target="slides/slide30.xml"/><Relationship Id="rId48" Type="http://schemas.openxmlformats.org/officeDocument/2006/relationships/slide" Target="slides/slide35.xml"/><Relationship Id="rId56"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handoutMaster" Target="handoutMasters/handoutMaster1.xml"/><Relationship Id="rId3" Type="http://schemas.openxmlformats.org/officeDocument/2006/relationships/customXml" Target="../customXml/item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2.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solidFill>
                  <a:schemeClr val="tx1">
                    <a:alpha val="99000"/>
                  </a:schemeClr>
                </a:solidFill>
                <a:latin typeface="Segoe UI" pitchFamily="34" charset="0"/>
              </a:rPr>
              <a:t>TechEd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4/23/2015</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4/23/2015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29</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normAutofit/>
          </a:bodyPr>
          <a:lstStyle/>
          <a:p>
            <a:endParaRPr lang="en-US"/>
          </a:p>
        </p:txBody>
      </p:sp>
      <p:sp>
        <p:nvSpPr>
          <p:cNvPr id="4" name="Header Placeholder 3"/>
          <p:cNvSpPr>
            <a:spLocks noGrp="1"/>
          </p:cNvSpPr>
          <p:nvPr>
            <p:ph type="hdr" sz="quarter" idx="10"/>
          </p:nvPr>
        </p:nvSpPr>
        <p:spPr/>
        <p:txBody>
          <a:bodyPr/>
          <a:lstStyle/>
          <a:p>
            <a:r>
              <a:rPr lang="en-US" dirty="0" err="1" smtClean="0"/>
              <a:t>TechEd</a:t>
            </a:r>
            <a:r>
              <a:rPr lang="en-US" dirty="0" smtClean="0"/>
              <a:t> 2012</a:t>
            </a:r>
            <a:endParaRPr lang="en-US" dirty="0"/>
          </a:p>
        </p:txBody>
      </p:sp>
      <p:sp>
        <p:nvSpPr>
          <p:cNvPr id="5" name="Date Placeholder 4"/>
          <p:cNvSpPr>
            <a:spLocks noGrp="1"/>
          </p:cNvSpPr>
          <p:nvPr>
            <p:ph type="dt" idx="11"/>
          </p:nvPr>
        </p:nvSpPr>
        <p:spPr/>
        <p:txBody>
          <a:bodyPr/>
          <a:lstStyle/>
          <a:p>
            <a:fld id="{81331B57-0BE5-4F82-AA58-76F53EFF3ADA}" type="datetime8">
              <a:rPr lang="en-US" smtClean="0"/>
              <a:pPr/>
              <a:t>4/23/2015 4:05 PM</a:t>
            </a:fld>
            <a:endParaRPr lang="en-US"/>
          </a:p>
        </p:txBody>
      </p:sp>
      <p:sp>
        <p:nvSpPr>
          <p:cNvPr id="6" name="Footer Placeholder 5"/>
          <p:cNvSpPr>
            <a:spLocks noGrp="1"/>
          </p:cNvSpPr>
          <p:nvPr>
            <p:ph type="ftr" sz="quarter" idx="12"/>
          </p:nvPr>
        </p:nvSpPr>
        <p:spPr/>
        <p:txBody>
          <a:body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a:p>
            <a:endParaRPr lang="en-US" dirty="0">
              <a:latin typeface="Segoe UI" pitchFamily="34" charset="0"/>
            </a:endParaRPr>
          </a:p>
        </p:txBody>
      </p:sp>
      <p:sp>
        <p:nvSpPr>
          <p:cNvPr id="7" name="Slide Number Placeholder 6"/>
          <p:cNvSpPr>
            <a:spLocks noGrp="1"/>
          </p:cNvSpPr>
          <p:nvPr>
            <p:ph type="sldNum" sz="quarter" idx="13"/>
          </p:nvPr>
        </p:nvSpPr>
        <p:spPr/>
        <p:txBody>
          <a:bodyPr/>
          <a:lstStyle/>
          <a:p>
            <a:fld id="{EC87E0CF-87F6-4B58-B8B8-DCAB2DAAF3CA}" type="slidenum">
              <a:rPr lang="en-US" smtClean="0"/>
              <a:pPr/>
              <a:t>33</a:t>
            </a:fld>
            <a:endParaRPr lang="en-US" dirty="0"/>
          </a:p>
        </p:txBody>
      </p:sp>
    </p:spTree>
    <p:extLst>
      <p:ext uri="{BB962C8B-B14F-4D97-AF65-F5344CB8AC3E}">
        <p14:creationId xmlns="" xmlns:p14="http://schemas.microsoft.com/office/powerpoint/2010/main" val="13781683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35</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9</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en-US" altLang="zh-CN" sz="800" dirty="0" smtClean="0"/>
              <a:t>Maple-</a:t>
            </a:r>
            <a:r>
              <a:rPr lang="en-US" altLang="zh-CN" sz="800" dirty="0" err="1" smtClean="0"/>
              <a:t>bdws</a:t>
            </a:r>
            <a:r>
              <a:rPr lang="zh-CN" altLang="en-US" sz="800" dirty="0" smtClean="0"/>
              <a:t>通过</a:t>
            </a:r>
            <a:r>
              <a:rPr lang="en-US" altLang="zh-CN" sz="800" dirty="0" smtClean="0"/>
              <a:t>BDWS+SDK</a:t>
            </a:r>
            <a:r>
              <a:rPr lang="zh-CN" altLang="en-US" sz="800" dirty="0" smtClean="0"/>
              <a:t>的方式打造一站式的开发者平台，为大数据产品开发提供有力支持。</a:t>
            </a:r>
            <a:r>
              <a:rPr lang="en-US" altLang="zh-CN" sz="800" dirty="0" smtClean="0"/>
              <a:t>BDWS</a:t>
            </a:r>
            <a:r>
              <a:rPr lang="zh-CN" altLang="en-US" sz="800" dirty="0" smtClean="0"/>
              <a:t>是一个体现</a:t>
            </a:r>
            <a:r>
              <a:rPr lang="en-US" altLang="zh-CN" sz="800" dirty="0" err="1" smtClean="0"/>
              <a:t>OpenSource</a:t>
            </a:r>
            <a:r>
              <a:rPr lang="zh-CN" altLang="en-US" sz="800" dirty="0" smtClean="0"/>
              <a:t>思想的开发者平台，提供项目托管、编译部署、工作流设计、任务调度等功能，让大数据开发进入</a:t>
            </a:r>
            <a:r>
              <a:rPr lang="en-US" altLang="zh-CN" sz="800" dirty="0" smtClean="0"/>
              <a:t>One Button To Use</a:t>
            </a:r>
            <a:r>
              <a:rPr lang="zh-CN" altLang="en-US" sz="800" dirty="0" smtClean="0"/>
              <a:t>的至简境界。</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19</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extLst>
      <p:ext uri="{BB962C8B-B14F-4D97-AF65-F5344CB8AC3E}">
        <p14:creationId xmlns="" xmlns:p14="http://schemas.microsoft.com/office/powerpoint/2010/main" val="426800056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6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6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7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7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0.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0.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0.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8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0.xml"/></Relationships>
</file>

<file path=ppt/slideLayouts/_rels/slideLayout18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8.png"/><Relationship Id="rId1" Type="http://schemas.openxmlformats.org/officeDocument/2006/relationships/slideMaster" Target="../slideMasters/slideMaster10.xml"/></Relationships>
</file>

<file path=ppt/slideLayouts/_rels/slideLayout186.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Master" Target="../slideMasters/slideMaster10.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 xmlns:a14="http://schemas.microsoft.com/office/drawing/2010/main">
                  <a14:imgLayer r:embed="rId10">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 xmlns:p14="http://schemas.microsoft.com/office/powerpoint/2010/main" val="155918549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 xmlns:p14="http://schemas.microsoft.com/office/powerpoint/2010/main" val="29208084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75330108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281201279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373618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5888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 xmlns:p14="http://schemas.microsoft.com/office/powerpoint/2010/main" val="176264326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 xmlns:p14="http://schemas.microsoft.com/office/powerpoint/2010/main" val="349322295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 xmlns:p14="http://schemas.microsoft.com/office/powerpoint/2010/main" val="400572296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 xmlns:p14="http://schemas.microsoft.com/office/powerpoint/2010/main" val="7805727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 xmlns:p14="http://schemas.microsoft.com/office/powerpoint/2010/main" val="189242639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 xmlns:p14="http://schemas.microsoft.com/office/powerpoint/2010/main" val="188604671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 xmlns:p14="http://schemas.microsoft.com/office/powerpoint/2010/main" val="365329035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79913603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59558446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6886122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91478817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 xmlns:p14="http://schemas.microsoft.com/office/powerpoint/2010/main" val="376849788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4444402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377313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28310530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386036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7184642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 xmlns:p14="http://schemas.microsoft.com/office/powerpoint/2010/main" val="149463241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7160584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smtClean="0"/>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smtClean="0"/>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smtClean="0"/>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smtClean="0"/>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1114001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smtClean="0"/>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smtClean="0"/>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smtClean="0"/>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smtClean="0"/>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4111048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smtClean="0"/>
              <a:t>Click to edit Master text styles</a:t>
            </a:r>
          </a:p>
          <a:p>
            <a:pPr marL="302446" lvl="1" indent="-302446" algn="l" defTabSz="685835" rtl="0" eaLnBrk="1" latinLnBrk="0" hangingPunct="1">
              <a:lnSpc>
                <a:spcPct val="90000"/>
              </a:lnSpc>
              <a:spcBef>
                <a:spcPct val="20000"/>
              </a:spcBef>
              <a:buSzPct val="80000"/>
            </a:pPr>
            <a:r>
              <a:rPr lang="en-US" smtClean="0"/>
              <a:t>Second level</a:t>
            </a:r>
          </a:p>
          <a:p>
            <a:pPr marL="302446" lvl="2" indent="-302446" algn="l" defTabSz="685835" rtl="0" eaLnBrk="1" latinLnBrk="0" hangingPunct="1">
              <a:lnSpc>
                <a:spcPct val="90000"/>
              </a:lnSpc>
              <a:spcBef>
                <a:spcPct val="20000"/>
              </a:spcBef>
              <a:buSzPct val="80000"/>
            </a:pPr>
            <a:r>
              <a:rPr lang="en-US" smtClean="0"/>
              <a:t>Third level</a:t>
            </a:r>
          </a:p>
          <a:p>
            <a:pPr marL="302446" lvl="3" indent="-302446" algn="l" defTabSz="685835" rtl="0" eaLnBrk="1" latinLnBrk="0" hangingPunct="1">
              <a:lnSpc>
                <a:spcPct val="90000"/>
              </a:lnSpc>
              <a:spcBef>
                <a:spcPct val="20000"/>
              </a:spcBef>
              <a:buSzPct val="80000"/>
            </a:pPr>
            <a:r>
              <a:rPr lang="en-US" smtClean="0"/>
              <a:t>Fourth level</a:t>
            </a:r>
          </a:p>
          <a:p>
            <a:pPr marL="302446" lvl="4" indent="-302446" algn="l" defTabSz="6858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24448716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322736162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 xmlns:p14="http://schemas.microsoft.com/office/powerpoint/2010/main" val="2196060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smtClean="0"/>
              <a:t>Click to edit Master text styles</a:t>
            </a:r>
          </a:p>
          <a:p>
            <a:pPr marL="2382" lvl="1" indent="0" algn="l" defTabSz="685835"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 xmlns:p14="http://schemas.microsoft.com/office/powerpoint/2010/main" val="3727182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 xmlns:p14="http://schemas.microsoft.com/office/powerpoint/2010/main" val="17567095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 xmlns:p14="http://schemas.microsoft.com/office/powerpoint/2010/main" val="123347874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 xmlns:p14="http://schemas.microsoft.com/office/powerpoint/2010/main" val="33354798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 xmlns:p14="http://schemas.microsoft.com/office/powerpoint/2010/main" val="366047487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 xmlns:p14="http://schemas.microsoft.com/office/powerpoint/2010/main" val="63823992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 xmlns:p14="http://schemas.microsoft.com/office/powerpoint/2010/main" val="77401350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 xmlns:p14="http://schemas.microsoft.com/office/powerpoint/2010/main" val="280832988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 xmlns:p14="http://schemas.microsoft.com/office/powerpoint/2010/main" val="226140495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 xmlns:p14="http://schemas.microsoft.com/office/powerpoint/2010/main" val="366919948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 xmlns:p14="http://schemas.microsoft.com/office/powerpoint/2010/main" val="140627790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65247563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 xmlns:a14="http://schemas.microsoft.com/office/drawing/2010/main">
                  <a14:imgLayer r:embed="rId6">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 xmlns:p14="http://schemas.microsoft.com/office/powerpoint/2010/main" val="217287626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93665365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131913538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 xmlns:p14="http://schemas.microsoft.com/office/powerpoint/2010/main" val="117127669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 xmlns:a14="http://schemas.microsoft.com/office/drawing/2010/main">
                  <a14:imgLayer r:embed="rId4">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124342967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4289881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41140070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178756635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189180569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 xmlns:a14="http://schemas.microsoft.com/office/drawing/2010/main">
                  <a14:imgLayer r:embed="rId3">
                    <a14:imgEffect>
                      <a14:brightnessContrast bright="-20000" contrast="-40000"/>
                    </a14:imgEffect>
                  </a14:imgLayer>
                </a14:imgProps>
              </a:ext>
              <a:ext uri="{28A0092B-C50C-407E-A947-70E740481C1C}">
                <a14:useLocalDpi xmlns=""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 xmlns:p14="http://schemas.microsoft.com/office/powerpoint/2010/main" val="361416500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 xmlns:p14="http://schemas.microsoft.com/office/powerpoint/2010/main" val="40237153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 xmlns:p14="http://schemas.microsoft.com/office/powerpoint/2010/main" val="109377887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 xmlns:p14="http://schemas.microsoft.com/office/powerpoint/2010/main" val="191962670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 xmlns:p14="http://schemas.microsoft.com/office/powerpoint/2010/main" val="299664818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 xmlns:p14="http://schemas.microsoft.com/office/powerpoint/2010/main" val="195500158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 xmlns:p14="http://schemas.microsoft.com/office/powerpoint/2010/main" val="325832002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 xmlns:p14="http://schemas.microsoft.com/office/powerpoint/2010/main" val="256344416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 xmlns:p14="http://schemas.microsoft.com/office/powerpoint/2010/main" val="13745347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 xmlns:p14="http://schemas.microsoft.com/office/powerpoint/2010/main" val="259312011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 xmlns:p14="http://schemas.microsoft.com/office/powerpoint/2010/main" val="57529010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 xmlns:p14="http://schemas.microsoft.com/office/powerpoint/2010/main" val="3728713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 xmlns:p14="http://schemas.microsoft.com/office/powerpoint/2010/main" val="97620443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 xmlns:a14="http://schemas.microsoft.com/office/drawing/2010/main">
                  <a14:imgLayer r:embed="rId6">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 xmlns:p14="http://schemas.microsoft.com/office/powerpoint/2010/main" val="259358010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88521040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1581506352"/>
      </p:ext>
    </p:extLst>
  </p:cSld>
  <p:clrMapOvr>
    <a:masterClrMapping/>
  </p:clrMapOvr>
  <p:transition>
    <p:fade/>
  </p:transition>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4"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5"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6"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grpSp>
        <p:nvGrpSpPr>
          <p:cNvPr id="7"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grpSp>
        <p:nvGrpSpPr>
          <p:cNvPr id="4"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solidFill>
                  <a:srgbClr val="FFFFFF"/>
                </a:solidFill>
              </a:endParaRPr>
            </a:p>
          </p:txBody>
        </p:sp>
      </p:grpSp>
    </p:spTree>
    <p:extLst>
      <p:ext uri="{BB962C8B-B14F-4D97-AF65-F5344CB8AC3E}">
        <p14:creationId xmlns=""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7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7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userDrawn="1">
  <p:cSld name="1_Plain Blue Background">
    <p:spTree>
      <p:nvGrpSpPr>
        <p:cNvPr id="1" name=""/>
        <p:cNvGrpSpPr/>
        <p:nvPr/>
      </p:nvGrpSpPr>
      <p:grpSpPr>
        <a:xfrm>
          <a:off x="0" y="0"/>
          <a:ext cx="0" cy="0"/>
          <a:chOff x="0" y="0"/>
          <a:chExt cx="0" cy="0"/>
        </a:xfrm>
      </p:grpSpPr>
      <p:pic>
        <p:nvPicPr>
          <p:cNvPr id="1026" name="Picture 2" descr="C:\Users\Administrator\Desktop\未标题-2.png"/>
          <p:cNvPicPr>
            <a:picLocks noChangeAspect="1" noChangeArrowheads="1"/>
          </p:cNvPicPr>
          <p:nvPr userDrawn="1"/>
        </p:nvPicPr>
        <p:blipFill>
          <a:blip r:embed="rId2" cstate="print"/>
          <a:srcRect/>
          <a:stretch>
            <a:fillRect/>
          </a:stretch>
        </p:blipFill>
        <p:spPr bwMode="auto">
          <a:xfrm>
            <a:off x="0" y="0"/>
            <a:ext cx="9144000" cy="5143500"/>
          </a:xfrm>
          <a:prstGeom prst="rect">
            <a:avLst/>
          </a:prstGeom>
          <a:noFill/>
        </p:spPr>
      </p:pic>
      <p:sp>
        <p:nvSpPr>
          <p:cNvPr id="3" name="Title 1"/>
          <p:cNvSpPr>
            <a:spLocks noGrp="1"/>
          </p:cNvSpPr>
          <p:nvPr>
            <p:ph type="ctrTitle"/>
          </p:nvPr>
        </p:nvSpPr>
        <p:spPr>
          <a:xfrm>
            <a:off x="0" y="1285866"/>
            <a:ext cx="9144000" cy="1155006"/>
          </a:xfrm>
        </p:spPr>
        <p:txBody>
          <a:bodyPr anchor="b" anchorCtr="1">
            <a:normAutofit/>
          </a:bodyPr>
          <a:lstStyle>
            <a:lvl1pPr algn="ctr">
              <a:lnSpc>
                <a:spcPts val="4507"/>
              </a:lnSpc>
              <a:defRPr kumimoji="0" lang="en-US" sz="48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pic>
        <p:nvPicPr>
          <p:cNvPr id="4" name="Picture 2" descr="D:\素材\任务所需素材\讯飞LOGO(白）.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179512" y="87474"/>
            <a:ext cx="2064576" cy="496733"/>
          </a:xfrm>
          <a:prstGeom prst="rect">
            <a:avLst/>
          </a:prstGeom>
          <a:noFill/>
          <a:extLst>
            <a:ext uri="{909E8E84-426E-40DD-AFC4-6F175D3DCCD1}">
              <a14:hiddenFill xmlns="" xmlns:a14="http://schemas.microsoft.com/office/drawing/2010/main">
                <a:solidFill>
                  <a:srgbClr val="FFFFFF"/>
                </a:solidFill>
              </a14:hiddenFill>
            </a:ext>
          </a:extLst>
        </p:spPr>
      </p:pic>
      <p:sp>
        <p:nvSpPr>
          <p:cNvPr id="5" name="Text Placeholder 6"/>
          <p:cNvSpPr>
            <a:spLocks noGrp="1"/>
          </p:cNvSpPr>
          <p:nvPr>
            <p:ph type="body" sz="quarter" idx="11" hasCustomPrompt="1"/>
          </p:nvPr>
        </p:nvSpPr>
        <p:spPr>
          <a:xfrm>
            <a:off x="0" y="2654806"/>
            <a:ext cx="9144000" cy="387798"/>
          </a:xfrm>
        </p:spPr>
        <p:txBody>
          <a:bodyPr/>
          <a:lstStyle>
            <a:lvl1pPr marL="0" indent="0" algn="ctr">
              <a:buFont typeface="Arial" pitchFamily="34" charset="0"/>
              <a:buNone/>
              <a:defRPr sz="2800">
                <a:solidFill>
                  <a:schemeClr val="bg1"/>
                </a:solidFill>
                <a:latin typeface="+mj-ea"/>
                <a:ea typeface="+mj-ea"/>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smtClean="0"/>
              <a:t>Name Title</a:t>
            </a:r>
          </a:p>
        </p:txBody>
      </p:sp>
    </p:spTree>
    <p:extLst>
      <p:ext uri="{BB962C8B-B14F-4D97-AF65-F5344CB8AC3E}">
        <p14:creationId xmlns="" xmlns:p14="http://schemas.microsoft.com/office/powerpoint/2010/main" val="3378548395"/>
      </p:ext>
    </p:extLst>
  </p:cSld>
  <p:clrMapOvr>
    <a:masterClrMapping/>
  </p:clrMapOvr>
  <p:transition>
    <p:fade/>
  </p:transition>
  <p:timing>
    <p:tnLst>
      <p:par>
        <p:cTn id="1" dur="indefinite" restart="never" nodeType="tmRoot"/>
      </p:par>
    </p:tnLst>
  </p:timing>
</p:sldLayout>
</file>

<file path=ppt/slideLayouts/slideLayout185.xml><?xml version="1.0" encoding="utf-8"?>
<p:sldLayout xmlns:a="http://schemas.openxmlformats.org/drawingml/2006/main" xmlns:r="http://schemas.openxmlformats.org/officeDocument/2006/relationships" xmlns:p="http://schemas.openxmlformats.org/presentationml/2006/main" userDrawn="1">
  <p:cSld name="3_Plain Blue Background">
    <p:spTree>
      <p:nvGrpSpPr>
        <p:cNvPr id="1" name=""/>
        <p:cNvGrpSpPr/>
        <p:nvPr/>
      </p:nvGrpSpPr>
      <p:grpSpPr>
        <a:xfrm>
          <a:off x="0" y="0"/>
          <a:ext cx="0" cy="0"/>
          <a:chOff x="0" y="0"/>
          <a:chExt cx="0" cy="0"/>
        </a:xfrm>
      </p:grpSpPr>
      <p:pic>
        <p:nvPicPr>
          <p:cNvPr id="1027" name="Picture 3" descr="C:\Documents and Settings\jjyang\桌面\未标题-2.png"/>
          <p:cNvPicPr>
            <a:picLocks noChangeAspect="1" noChangeArrowheads="1"/>
          </p:cNvPicPr>
          <p:nvPr userDrawn="1"/>
        </p:nvPicPr>
        <p:blipFill>
          <a:blip r:embed="rId2" cstate="print">
            <a:extLst>
              <a:ext uri="{28A0092B-C50C-407E-A947-70E740481C1C}">
                <a14:useLocalDpi xmlns="" xmlns:a14="http://schemas.microsoft.com/office/drawing/2010/main" val="0"/>
              </a:ext>
            </a:extLst>
          </a:blip>
          <a:srcRect/>
          <a:stretch>
            <a:fillRect/>
          </a:stretch>
        </p:blipFill>
        <p:spPr bwMode="auto">
          <a:xfrm>
            <a:off x="-200472" y="-74544"/>
            <a:ext cx="9525000" cy="5486400"/>
          </a:xfrm>
          <a:prstGeom prst="rect">
            <a:avLst/>
          </a:prstGeom>
          <a:noFill/>
          <a:extLst>
            <a:ext uri="{909E8E84-426E-40DD-AFC4-6F175D3DCCD1}">
              <a14:hiddenFill xmlns="" xmlns:a14="http://schemas.microsoft.com/office/drawing/2010/main">
                <a:solidFill>
                  <a:srgbClr val="FFFFFF"/>
                </a:solidFill>
              </a14:hiddenFill>
            </a:ext>
          </a:extLst>
        </p:spPr>
      </p:pic>
      <p:sp>
        <p:nvSpPr>
          <p:cNvPr id="3" name="Title 1"/>
          <p:cNvSpPr>
            <a:spLocks noGrp="1"/>
          </p:cNvSpPr>
          <p:nvPr>
            <p:ph type="ctrTitle"/>
          </p:nvPr>
        </p:nvSpPr>
        <p:spPr>
          <a:xfrm>
            <a:off x="0" y="1059582"/>
            <a:ext cx="9144000" cy="1155006"/>
          </a:xfrm>
        </p:spPr>
        <p:txBody>
          <a:bodyPr anchor="b" anchorCtr="1">
            <a:normAutofit/>
          </a:bodyPr>
          <a:lstStyle>
            <a:lvl1pPr algn="ctr">
              <a:lnSpc>
                <a:spcPts val="4507"/>
              </a:lnSpc>
              <a:defRPr kumimoji="0" lang="en-US" sz="4800" b="0" i="0" u="none" strike="noStrike" kern="1200" cap="none" spc="-225" normalizeH="0" baseline="0" noProof="0" dirty="0">
                <a:ln>
                  <a:noFill/>
                </a:ln>
                <a:solidFill>
                  <a:schemeClr val="bg1"/>
                </a:solidFill>
                <a:effectLst/>
                <a:uLnTx/>
                <a:uFillTx/>
                <a:latin typeface="Segoe UI" pitchFamily="34" charset="0"/>
                <a:ea typeface="Segoe UI" pitchFamily="34" charset="0"/>
                <a:cs typeface="Segoe UI" pitchFamily="34" charset="0"/>
              </a:defRPr>
            </a:lvl1pPr>
          </a:lstStyle>
          <a:p>
            <a:pPr marL="0" marR="0" lvl="0" indent="0" algn="ctr" defTabSz="686713" rtl="0" eaLnBrk="1" fontAlgn="auto" latinLnBrk="0" hangingPunct="1">
              <a:lnSpc>
                <a:spcPct val="100000"/>
              </a:lnSpc>
              <a:spcBef>
                <a:spcPct val="0"/>
              </a:spcBef>
              <a:spcAft>
                <a:spcPts val="0"/>
              </a:spcAft>
              <a:buClrTx/>
              <a:buSzTx/>
              <a:buFontTx/>
              <a:buNone/>
              <a:tabLst/>
              <a:defRPr/>
            </a:pPr>
            <a:r>
              <a:rPr lang="en-US" dirty="0" smtClean="0"/>
              <a:t>Click to edit Master title style</a:t>
            </a:r>
            <a:endParaRPr lang="en-US" dirty="0"/>
          </a:p>
        </p:txBody>
      </p:sp>
      <p:sp>
        <p:nvSpPr>
          <p:cNvPr id="5" name="Text Placeholder 6"/>
          <p:cNvSpPr>
            <a:spLocks noGrp="1"/>
          </p:cNvSpPr>
          <p:nvPr>
            <p:ph type="body" sz="quarter" idx="11" hasCustomPrompt="1"/>
          </p:nvPr>
        </p:nvSpPr>
        <p:spPr>
          <a:xfrm>
            <a:off x="0" y="2463738"/>
            <a:ext cx="9144000" cy="387798"/>
          </a:xfrm>
        </p:spPr>
        <p:txBody>
          <a:bodyPr/>
          <a:lstStyle>
            <a:lvl1pPr marL="0" indent="0" algn="ctr">
              <a:buFont typeface="Arial" pitchFamily="34" charset="0"/>
              <a:buNone/>
              <a:defRPr sz="2800">
                <a:solidFill>
                  <a:schemeClr val="bg1"/>
                </a:solidFill>
                <a:latin typeface="+mj-ea"/>
                <a:ea typeface="+mj-ea"/>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smtClean="0"/>
              <a:t>Name Title</a:t>
            </a:r>
          </a:p>
        </p:txBody>
      </p:sp>
      <p:pic>
        <p:nvPicPr>
          <p:cNvPr id="8" name="Picture 2" descr="D:\素材\任务所需素材\讯飞LOGO(白）.png"/>
          <p:cNvPicPr>
            <a:picLocks noChangeAspect="1" noChangeArrowheads="1"/>
          </p:cNvPicPr>
          <p:nvPr userDrawn="1"/>
        </p:nvPicPr>
        <p:blipFill>
          <a:blip r:embed="rId3" cstate="print">
            <a:extLst>
              <a:ext uri="{28A0092B-C50C-407E-A947-70E740481C1C}">
                <a14:useLocalDpi xmlns="" xmlns:a14="http://schemas.microsoft.com/office/drawing/2010/main" val="0"/>
              </a:ext>
            </a:extLst>
          </a:blip>
          <a:srcRect/>
          <a:stretch>
            <a:fillRect/>
          </a:stretch>
        </p:blipFill>
        <p:spPr bwMode="auto">
          <a:xfrm>
            <a:off x="0" y="51022"/>
            <a:ext cx="2064576" cy="49673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3235623429"/>
      </p:ext>
    </p:extLst>
  </p:cSld>
  <p:clrMapOvr>
    <a:masterClrMapping/>
  </p:clrMapOvr>
  <p:transition>
    <p:fade/>
  </p:transition>
  <p:timing>
    <p:tnLst>
      <p:par>
        <p:cTn id="1" dur="indefinite" restart="never" nodeType="tmRoot"/>
      </p:par>
    </p:tnLst>
  </p:timing>
</p:sldLayout>
</file>

<file path=ppt/slideLayouts/slideLayout186.xml><?xml version="1.0" encoding="utf-8"?>
<p:sldLayout xmlns:a="http://schemas.openxmlformats.org/drawingml/2006/main" xmlns:r="http://schemas.openxmlformats.org/officeDocument/2006/relationships" xmlns:p="http://schemas.openxmlformats.org/presentationml/2006/main">
  <p:cSld name="Title and  Non-Bullete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solidFill>
                  <a:schemeClr val="bg1"/>
                </a:solidFill>
                <a:effectLst/>
                <a:latin typeface="+mj-ea"/>
                <a:ea typeface="+mj-ea"/>
                <a:cs typeface="Arial" charset="0"/>
              </a:defRPr>
            </a:lvl1pPr>
          </a:lstStyle>
          <a:p>
            <a:r>
              <a:rPr lang="en-US" altLang="zh-CN" dirty="0" smtClean="0"/>
              <a:t>Click to edit Master title style</a:t>
            </a:r>
            <a:endParaRPr lang="en-US" dirty="0"/>
          </a:p>
        </p:txBody>
      </p:sp>
      <p:sp>
        <p:nvSpPr>
          <p:cNvPr id="5" name="Text Placeholder 4"/>
          <p:cNvSpPr>
            <a:spLocks noGrp="1"/>
          </p:cNvSpPr>
          <p:nvPr>
            <p:ph type="body" sz="quarter" idx="10"/>
          </p:nvPr>
        </p:nvSpPr>
        <p:spPr>
          <a:xfrm>
            <a:off x="389436" y="1085849"/>
            <a:ext cx="8363938" cy="1526572"/>
          </a:xfrm>
        </p:spPr>
        <p:txBody>
          <a:bodyPr/>
          <a:lstStyle>
            <a:lvl1pPr marL="0" indent="0">
              <a:spcBef>
                <a:spcPts val="0"/>
              </a:spcBef>
              <a:spcAft>
                <a:spcPts val="0"/>
              </a:spcAft>
              <a:buFont typeface="Arial" pitchFamily="34" charset="0"/>
              <a:buNone/>
              <a:defRPr lang="en-US" sz="2400" kern="1200" dirty="0" smtClean="0">
                <a:solidFill>
                  <a:schemeClr val="bg1"/>
                </a:solidFill>
                <a:latin typeface="微软雅黑 UI"/>
                <a:ea typeface="+mn-ea"/>
                <a:cs typeface="+mn-cs"/>
              </a:defRPr>
            </a:lvl1pPr>
            <a:lvl2pPr marL="516778" indent="-257198">
              <a:spcBef>
                <a:spcPts val="0"/>
              </a:spcBef>
              <a:spcAft>
                <a:spcPts val="0"/>
              </a:spcAft>
              <a:buFont typeface="Arial" pitchFamily="34" charset="0"/>
              <a:buChar char="•"/>
              <a:defRPr lang="en-US" sz="2100" kern="1200" dirty="0" smtClean="0">
                <a:solidFill>
                  <a:schemeClr val="bg1"/>
                </a:solidFill>
                <a:latin typeface="+mn-lt"/>
                <a:ea typeface="+mn-ea"/>
                <a:cs typeface="+mn-cs"/>
              </a:defRPr>
            </a:lvl2pPr>
            <a:lvl3pPr marL="0" indent="0">
              <a:spcBef>
                <a:spcPts val="0"/>
              </a:spcBef>
              <a:spcAft>
                <a:spcPts val="300"/>
              </a:spcAft>
              <a:buNone/>
              <a:defRPr sz="1500">
                <a:solidFill>
                  <a:schemeClr val="bg1"/>
                </a:solidFill>
              </a:defRPr>
            </a:lvl3pPr>
            <a:lvl4pPr marL="0" indent="0">
              <a:spcBef>
                <a:spcPts val="0"/>
              </a:spcBef>
              <a:spcAft>
                <a:spcPts val="300"/>
              </a:spcAft>
              <a:buNone/>
              <a:defRPr>
                <a:solidFill>
                  <a:schemeClr val="bg1"/>
                </a:solidFill>
              </a:defRPr>
            </a:lvl4pPr>
            <a:lvl5pPr marL="257198" indent="-257198">
              <a:spcBef>
                <a:spcPts val="0"/>
              </a:spcBef>
              <a:spcAft>
                <a:spcPts val="300"/>
              </a:spcAft>
              <a:buFont typeface="Arial" pitchFamily="34" charset="0"/>
              <a:buChar char="•"/>
              <a:defRPr>
                <a:solidFill>
                  <a:schemeClr val="bg1"/>
                </a:solidFill>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dirty="0" smtClean="0"/>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dirty="0" smtClean="0"/>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dirty="0" smtClean="0"/>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dirty="0" smtClean="0"/>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dirty="0" smtClean="0"/>
              <a:t>Fifth level</a:t>
            </a:r>
          </a:p>
        </p:txBody>
      </p:sp>
      <p:sp>
        <p:nvSpPr>
          <p:cNvPr id="4" name="矩形 3"/>
          <p:cNvSpPr/>
          <p:nvPr userDrawn="1"/>
        </p:nvSpPr>
        <p:spPr bwMode="auto">
          <a:xfrm>
            <a:off x="7858116" y="107239"/>
            <a:ext cx="1143040" cy="589264"/>
          </a:xfrm>
          <a:prstGeom prst="rect">
            <a:avLst/>
          </a:prstGeom>
          <a:blipFill dpi="0" rotWithShape="1">
            <a:blip r:embed="rId2" cstate="print">
              <a:alphaModFix amt="7000"/>
            </a:blip>
            <a:srcRect/>
            <a:stretch>
              <a:fillRect/>
            </a:stretch>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fontAlgn="base">
              <a:spcBef>
                <a:spcPct val="0"/>
              </a:spcBef>
              <a:spcAft>
                <a:spcPct val="0"/>
              </a:spcAft>
            </a:pPr>
            <a:endParaRPr lang="zh-CN" altLang="en-US" sz="22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148152169"/>
      </p:ext>
    </p:extLst>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 xmlns:p14="http://schemas.microsoft.com/office/powerpoint/2010/main" val="309216109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 xmlns:p14="http://schemas.microsoft.com/office/powerpoint/2010/main" val="15632368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 xmlns:p14="http://schemas.microsoft.com/office/powerpoint/2010/main" val="139141399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 xmlns:p14="http://schemas.microsoft.com/office/powerpoint/2010/main" val="12007928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 xmlns:p14="http://schemas.microsoft.com/office/powerpoint/2010/main" val="393221198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 xmlns:p14="http://schemas.microsoft.com/office/powerpoint/2010/main" val="1133085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 xmlns:p14="http://schemas.microsoft.com/office/powerpoint/2010/main" val="4136904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8298781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4186428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790489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4692137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 xmlns:p14="http://schemas.microsoft.com/office/powerpoint/2010/main" val="6200976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9145169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72538615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84235670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273213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3109834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smtClean="0"/>
              <a:t>Session Code</a:t>
            </a:r>
            <a:endParaRPr lang="en-US" dirty="0"/>
          </a:p>
        </p:txBody>
      </p:sp>
    </p:spTree>
    <p:extLst>
      <p:ext uri="{BB962C8B-B14F-4D97-AF65-F5344CB8AC3E}">
        <p14:creationId xmlns="" xmlns:p14="http://schemas.microsoft.com/office/powerpoint/2010/main" val="161273403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 xmlns:p14="http://schemas.microsoft.com/office/powerpoint/2010/main" val="14200416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 xmlns:p14="http://schemas.microsoft.com/office/powerpoint/2010/main" val="5640972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 xmlns:p14="http://schemas.microsoft.com/office/powerpoint/2010/main" val="245630285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 xmlns:p14="http://schemas.microsoft.com/office/powerpoint/2010/main" val="269468545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 xmlns:p14="http://schemas.microsoft.com/office/powerpoint/2010/main" val="21828010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 xmlns:p14="http://schemas.microsoft.com/office/powerpoint/2010/main" val="40174405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6690171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91936931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476479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18756167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 xmlns:p14="http://schemas.microsoft.com/office/powerpoint/2010/main" val="81140341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79720419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2773358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13336940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757411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 xmlns:p14="http://schemas.microsoft.com/office/powerpoint/2010/main" val="24354553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 xmlns:a14="http://schemas.microsoft.com/office/drawing/2010/main">
                  <a14:imgLayer r:embed="rId8">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240684585"/>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85424059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323588541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243023417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 xmlns:p14="http://schemas.microsoft.com/office/powerpoint/2010/main" val="39714146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 xmlns:p14="http://schemas.microsoft.com/office/powerpoint/2010/main" val="392782258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 xmlns:p14="http://schemas.microsoft.com/office/powerpoint/2010/main" val="2582542919"/>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 xmlns:p14="http://schemas.microsoft.com/office/powerpoint/2010/main" val="2550360820"/>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 xmlns:p14="http://schemas.microsoft.com/office/powerpoint/2010/main" val="1444993408"/>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 xmlns:p14="http://schemas.microsoft.com/office/powerpoint/2010/main" val="1219368252"/>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59585914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42263290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6438985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 xmlns:p14="http://schemas.microsoft.com/office/powerpoint/2010/main" val="148717780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 xmlns:p14="http://schemas.microsoft.com/office/powerpoint/2010/main" val="383452059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 xmlns:p14="http://schemas.microsoft.com/office/powerpoint/2010/main" val="7714996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1077942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19668101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6207256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 xmlns:a14="http://schemas.microsoft.com/office/drawing/2010/main">
                  <a14:imgLayer r:embed="rId13">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14915357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 xmlns:a14="http://schemas.microsoft.com/office/drawing/2010/main">
                  <a14:imgLayer r:embed="rId10">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 xmlns:p14="http://schemas.microsoft.com/office/powerpoint/2010/main" val="392180897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 xmlns:p14="http://schemas.microsoft.com/office/powerpoint/2010/main" val="404024174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418943810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 xmlns:p14="http://schemas.microsoft.com/office/powerpoint/2010/main" val="2577695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 xmlns:p14="http://schemas.microsoft.com/office/powerpoint/2010/main" val="378580857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319966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20987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 xmlns:a14="http://schemas.microsoft.com/office/drawing/2010/main">
                  <a14:imgLayer r:embed="rId8">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2020897705"/>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3664896776"/>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1055714375"/>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185101575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 xmlns:p14="http://schemas.microsoft.com/office/powerpoint/2010/main" val="39346316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 xmlns:p14="http://schemas.microsoft.com/office/powerpoint/2010/main" val="138460463"/>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 xmlns:p14="http://schemas.microsoft.com/office/powerpoint/2010/main" val="154791096"/>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 xmlns:p14="http://schemas.microsoft.com/office/powerpoint/2010/main" val="1329066356"/>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 xmlns:p14="http://schemas.microsoft.com/office/powerpoint/2010/main" val="1807009565"/>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 xmlns:p14="http://schemas.microsoft.com/office/powerpoint/2010/main" val="2454453129"/>
      </p:ext>
    </p:extLst>
  </p:cSld>
  <p:clrMapOvr>
    <a:masterClrMapping/>
  </p:clrMapOvr>
  <mc:AlternateContent xmlns:mc="http://schemas.openxmlformats.org/markup-compatibility/2006">
    <mc:Choice xmlns="" xmlns:p14="http://schemas.microsoft.com/office/powerpoint/2010/main" Requires="p14">
      <p:transition spd="slow" p14:dur="3400">
        <p14:reveal/>
      </p:transition>
    </mc:Choice>
    <mc:Fallback>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24757968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61863785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 xmlns:p14="http://schemas.microsoft.com/office/powerpoint/2010/main" val="13808989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 xmlns:p14="http://schemas.microsoft.com/office/powerpoint/2010/main" val="52965404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 xmlns:p14="http://schemas.microsoft.com/office/powerpoint/2010/main" val="35471280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 xmlns:p14="http://schemas.microsoft.com/office/powerpoint/2010/main" val="290115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 xmlns:p14="http://schemas.microsoft.com/office/powerpoint/2010/main" val="304631847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 xmlns:p14="http://schemas.microsoft.com/office/powerpoint/2010/main" val="3951678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0566347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 xmlns:a14="http://schemas.microsoft.com/office/drawing/2010/main">
                  <a14:imgLayer r:embed="rId4">
                    <a14:imgEffect>
                      <a14:brightnessContrast bright="100000"/>
                    </a14:imgEffect>
                  </a14:imgLayer>
                </a14:imgProps>
              </a:ext>
              <a:ext uri="{28A0092B-C50C-407E-A947-70E740481C1C}">
                <a14:useLocalDpi xmlns=""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 xmlns:a14="http://schemas.microsoft.com/office/drawing/2010/main">
                  <a14:imgLayer r:embed="rId13">
                    <a14:imgEffect>
                      <a14:brightnessContrast bright="100000"/>
                    </a14:imgEffect>
                  </a14:imgLayer>
                </a14:imgProps>
              </a:ext>
              <a:ext uri="{28A0092B-C50C-407E-A947-70E740481C1C}">
                <a14:useLocalDpi xmlns=""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 xmlns:p14="http://schemas.microsoft.com/office/powerpoint/2010/main" val="400455481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74.xml"/><Relationship Id="rId13" Type="http://schemas.openxmlformats.org/officeDocument/2006/relationships/slideLayout" Target="../slideLayouts/slideLayout179.xml"/><Relationship Id="rId18" Type="http://schemas.openxmlformats.org/officeDocument/2006/relationships/slideLayout" Target="../slideLayouts/slideLayout184.xml"/><Relationship Id="rId3" Type="http://schemas.openxmlformats.org/officeDocument/2006/relationships/slideLayout" Target="../slideLayouts/slideLayout169.xml"/><Relationship Id="rId21" Type="http://schemas.openxmlformats.org/officeDocument/2006/relationships/theme" Target="../theme/theme10.xml"/><Relationship Id="rId7" Type="http://schemas.openxmlformats.org/officeDocument/2006/relationships/slideLayout" Target="../slideLayouts/slideLayout173.xml"/><Relationship Id="rId12" Type="http://schemas.openxmlformats.org/officeDocument/2006/relationships/slideLayout" Target="../slideLayouts/slideLayout178.xml"/><Relationship Id="rId17" Type="http://schemas.openxmlformats.org/officeDocument/2006/relationships/slideLayout" Target="../slideLayouts/slideLayout183.xml"/><Relationship Id="rId2" Type="http://schemas.openxmlformats.org/officeDocument/2006/relationships/slideLayout" Target="../slideLayouts/slideLayout168.xml"/><Relationship Id="rId16" Type="http://schemas.openxmlformats.org/officeDocument/2006/relationships/slideLayout" Target="../slideLayouts/slideLayout182.xml"/><Relationship Id="rId20" Type="http://schemas.openxmlformats.org/officeDocument/2006/relationships/slideLayout" Target="../slideLayouts/slideLayout186.xml"/><Relationship Id="rId1" Type="http://schemas.openxmlformats.org/officeDocument/2006/relationships/slideLayout" Target="../slideLayouts/slideLayout167.xml"/><Relationship Id="rId6" Type="http://schemas.openxmlformats.org/officeDocument/2006/relationships/slideLayout" Target="../slideLayouts/slideLayout172.xml"/><Relationship Id="rId11" Type="http://schemas.openxmlformats.org/officeDocument/2006/relationships/slideLayout" Target="../slideLayouts/slideLayout177.xml"/><Relationship Id="rId5" Type="http://schemas.openxmlformats.org/officeDocument/2006/relationships/slideLayout" Target="../slideLayouts/slideLayout171.xml"/><Relationship Id="rId15" Type="http://schemas.openxmlformats.org/officeDocument/2006/relationships/slideLayout" Target="../slideLayouts/slideLayout181.xml"/><Relationship Id="rId10" Type="http://schemas.openxmlformats.org/officeDocument/2006/relationships/slideLayout" Target="../slideLayouts/slideLayout176.xml"/><Relationship Id="rId19" Type="http://schemas.openxmlformats.org/officeDocument/2006/relationships/slideLayout" Target="../slideLayouts/slideLayout185.xml"/><Relationship Id="rId4" Type="http://schemas.openxmlformats.org/officeDocument/2006/relationships/slideLayout" Target="../slideLayouts/slideLayout170.xml"/><Relationship Id="rId9" Type="http://schemas.openxmlformats.org/officeDocument/2006/relationships/slideLayout" Target="../slideLayouts/slideLayout175.xml"/><Relationship Id="rId14" Type="http://schemas.openxmlformats.org/officeDocument/2006/relationships/slideLayout" Target="../slideLayouts/slideLayout180.xml"/><Relationship Id="rId22"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918" r:id="rId1"/>
    <p:sldLayoutId id="2147483919" r:id="rId2"/>
    <p:sldLayoutId id="2147483920" r:id="rId3"/>
    <p:sldLayoutId id="2147483921" r:id="rId4"/>
    <p:sldLayoutId id="2147483922" r:id="rId5"/>
    <p:sldLayoutId id="2147483923" r:id="rId6"/>
    <p:sldLayoutId id="2147483924" r:id="rId7"/>
    <p:sldLayoutId id="2147483925" r:id="rId8"/>
    <p:sldLayoutId id="2147483926" r:id="rId9"/>
    <p:sldLayoutId id="2147483927" r:id="rId10"/>
    <p:sldLayoutId id="2147483928" r:id="rId11"/>
    <p:sldLayoutId id="2147483929" r:id="rId12"/>
    <p:sldLayoutId id="2147483930" r:id="rId13"/>
    <p:sldLayoutId id="2147483931" r:id="rId14"/>
    <p:sldLayoutId id="2147483932" r:id="rId15"/>
    <p:sldLayoutId id="2147483933" r:id="rId16"/>
    <p:sldLayoutId id="2147483934" r:id="rId17"/>
    <p:sldLayoutId id="2147483935" r:id="rId18"/>
    <p:sldLayoutId id="2147483936" r:id="rId19"/>
    <p:sldLayoutId id="2147483937" r:id="rId20"/>
  </p:sldLayoutIdLst>
  <p:transition>
    <p:fade/>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2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iming>
    <p:tnLst>
      <p:par>
        <p:cTn id="1" dur="indefinite" restart="never" nodeType="tmRoot"/>
      </p:par>
    </p:tnLst>
  </p:timing>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www.xfyun.cn/" TargetMode="Externa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8" Type="http://schemas.openxmlformats.org/officeDocument/2006/relationships/image" Target="../media/image61.png"/><Relationship Id="rId13" Type="http://schemas.openxmlformats.org/officeDocument/2006/relationships/image" Target="../media/image56.png"/><Relationship Id="rId3" Type="http://schemas.openxmlformats.org/officeDocument/2006/relationships/image" Target="../media/image48.png"/><Relationship Id="rId7" Type="http://schemas.openxmlformats.org/officeDocument/2006/relationships/image" Target="../media/image46.png"/><Relationship Id="rId12" Type="http://schemas.openxmlformats.org/officeDocument/2006/relationships/image" Target="../media/image65.png"/><Relationship Id="rId2" Type="http://schemas.openxmlformats.org/officeDocument/2006/relationships/image" Target="../media/image44.jpeg"/><Relationship Id="rId1" Type="http://schemas.openxmlformats.org/officeDocument/2006/relationships/slideLayout" Target="../slideLayouts/slideLayout9.xml"/><Relationship Id="rId6" Type="http://schemas.openxmlformats.org/officeDocument/2006/relationships/image" Target="../media/image49.png"/><Relationship Id="rId11" Type="http://schemas.openxmlformats.org/officeDocument/2006/relationships/image" Target="../media/image64.png"/><Relationship Id="rId5" Type="http://schemas.openxmlformats.org/officeDocument/2006/relationships/image" Target="../media/image47.png"/><Relationship Id="rId10" Type="http://schemas.openxmlformats.org/officeDocument/2006/relationships/image" Target="../media/image63.png"/><Relationship Id="rId4" Type="http://schemas.openxmlformats.org/officeDocument/2006/relationships/image" Target="../media/image45.gif"/><Relationship Id="rId9" Type="http://schemas.openxmlformats.org/officeDocument/2006/relationships/image" Target="../media/image62.png"/></Relationships>
</file>

<file path=ppt/slides/_rels/slide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45.gif"/><Relationship Id="rId13" Type="http://schemas.openxmlformats.org/officeDocument/2006/relationships/image" Target="../media/image50.png"/><Relationship Id="rId3" Type="http://schemas.openxmlformats.org/officeDocument/2006/relationships/image" Target="../media/image41.png"/><Relationship Id="rId7" Type="http://schemas.openxmlformats.org/officeDocument/2006/relationships/image" Target="../media/image44.jpeg"/><Relationship Id="rId12" Type="http://schemas.openxmlformats.org/officeDocument/2006/relationships/image" Target="../media/image49.png"/><Relationship Id="rId2" Type="http://schemas.openxmlformats.org/officeDocument/2006/relationships/notesSlide" Target="../notesSlides/notesSlide1.xml"/><Relationship Id="rId1" Type="http://schemas.openxmlformats.org/officeDocument/2006/relationships/slideLayout" Target="../slideLayouts/slideLayout9.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1.png"/><Relationship Id="rId10" Type="http://schemas.openxmlformats.org/officeDocument/2006/relationships/image" Target="../media/image47.png"/><Relationship Id="rId4" Type="http://schemas.openxmlformats.org/officeDocument/2006/relationships/image" Target="../media/image42.jpeg"/><Relationship Id="rId9" Type="http://schemas.openxmlformats.org/officeDocument/2006/relationships/image" Target="../media/image46.png"/><Relationship Id="rId14" Type="http://schemas.openxmlformats.org/officeDocument/2006/relationships/image" Target="../media/image51.pn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jpeg"/><Relationship Id="rId1" Type="http://schemas.openxmlformats.org/officeDocument/2006/relationships/slideLayout" Target="../slideLayouts/slideLayout9.xml"/><Relationship Id="rId5" Type="http://schemas.openxmlformats.org/officeDocument/2006/relationships/image" Target="../media/image70.pn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9.xml"/><Relationship Id="rId7" Type="http://schemas.openxmlformats.org/officeDocument/2006/relationships/image" Target="../media/image66.png"/><Relationship Id="rId2" Type="http://schemas.openxmlformats.org/officeDocument/2006/relationships/tags" Target="../tags/tag2.xml"/><Relationship Id="rId1" Type="http://schemas.openxmlformats.org/officeDocument/2006/relationships/tags" Target="../tags/tag1.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2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xml"/><Relationship Id="rId1" Type="http://schemas.openxmlformats.org/officeDocument/2006/relationships/slideLayout" Target="../slideLayouts/slideLayout9.xml"/><Relationship Id="rId4" Type="http://schemas.openxmlformats.org/officeDocument/2006/relationships/image" Target="../media/image72.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3.png"/><Relationship Id="rId1" Type="http://schemas.openxmlformats.org/officeDocument/2006/relationships/slideLayout" Target="../slideLayouts/slideLayout113.xml"/></Relationships>
</file>

<file path=ppt/slides/_rels/slide25.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tags" Target="../tags/tag5.xml"/><Relationship Id="rId7" Type="http://schemas.openxmlformats.org/officeDocument/2006/relationships/image" Target="../media/image74.png"/><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image" Target="../media/image1.png"/><Relationship Id="rId5" Type="http://schemas.openxmlformats.org/officeDocument/2006/relationships/image" Target="../media/image64.png"/><Relationship Id="rId4"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0.xml"/><Relationship Id="rId1" Type="http://schemas.openxmlformats.org/officeDocument/2006/relationships/slideLayout" Target="../slideLayouts/slideLayout9.xml"/><Relationship Id="rId5" Type="http://schemas.openxmlformats.org/officeDocument/2006/relationships/image" Target="../media/image76.jpe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slideLayout" Target="../slideLayouts/slideLayout12.xml"/><Relationship Id="rId1" Type="http://schemas.openxmlformats.org/officeDocument/2006/relationships/tags" Target="../tags/tag6.xml"/></Relationships>
</file>

<file path=ppt/slides/_rels/slide2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1.png"/><Relationship Id="rId1" Type="http://schemas.openxmlformats.org/officeDocument/2006/relationships/slideLayout" Target="../slideLayouts/slideLayout12.xml"/><Relationship Id="rId4" Type="http://schemas.openxmlformats.org/officeDocument/2006/relationships/image" Target="../media/image78.png"/></Relationships>
</file>

<file path=ppt/slides/_rels/slide2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1.xml"/><Relationship Id="rId1" Type="http://schemas.openxmlformats.org/officeDocument/2006/relationships/slideLayout" Target="../slideLayouts/slideLayout9.xml"/><Relationship Id="rId5" Type="http://schemas.openxmlformats.org/officeDocument/2006/relationships/image" Target="../media/image7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32.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66.png"/><Relationship Id="rId7" Type="http://schemas.openxmlformats.org/officeDocument/2006/relationships/hyperlink" Target="http://www.xfyun.cn/services/analysis/mobileapphttp:/www.xfyun.cn/services/analysis/mobileapp" TargetMode="External"/><Relationship Id="rId2" Type="http://schemas.openxmlformats.org/officeDocument/2006/relationships/notesSlide" Target="../notesSlides/notesSlide12.xml"/><Relationship Id="rId1" Type="http://schemas.openxmlformats.org/officeDocument/2006/relationships/slideLayout" Target="../slideLayouts/slideLayout9.xml"/><Relationship Id="rId6" Type="http://schemas.openxmlformats.org/officeDocument/2006/relationships/image" Target="../media/image81.jpeg"/><Relationship Id="rId5" Type="http://schemas.openxmlformats.org/officeDocument/2006/relationships/image" Target="../media/image49.png"/><Relationship Id="rId4" Type="http://schemas.openxmlformats.org/officeDocument/2006/relationships/image" Target="../media/image64.png"/></Relationships>
</file>

<file path=ppt/slides/_rels/slide33.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83.png"/><Relationship Id="rId7" Type="http://schemas.openxmlformats.org/officeDocument/2006/relationships/hyperlink" Target="http://www.xfyun.cn/" TargetMode="External"/><Relationship Id="rId2" Type="http://schemas.openxmlformats.org/officeDocument/2006/relationships/notesSlide" Target="../notesSlides/notesSlide13.xml"/><Relationship Id="rId1" Type="http://schemas.openxmlformats.org/officeDocument/2006/relationships/slideLayout" Target="../slideLayouts/slideLayout8.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1.png"/><Relationship Id="rId7" Type="http://schemas.openxmlformats.org/officeDocument/2006/relationships/image" Target="../media/image64.png"/><Relationship Id="rId2" Type="http://schemas.openxmlformats.org/officeDocument/2006/relationships/slideLayout" Target="../slideLayouts/slideLayout12.xml"/><Relationship Id="rId1" Type="http://schemas.openxmlformats.org/officeDocument/2006/relationships/tags" Target="../tags/tag7.xml"/><Relationship Id="rId6" Type="http://schemas.openxmlformats.org/officeDocument/2006/relationships/image" Target="../media/image87.wmf"/><Relationship Id="rId5" Type="http://schemas.openxmlformats.org/officeDocument/2006/relationships/image" Target="../media/image66.png"/><Relationship Id="rId4" Type="http://schemas.openxmlformats.org/officeDocument/2006/relationships/image" Target="../media/image56.png"/></Relationships>
</file>

<file path=ppt/slides/_rels/slide35.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95.png"/><Relationship Id="rId18" Type="http://schemas.openxmlformats.org/officeDocument/2006/relationships/image" Target="../media/image100.emf"/><Relationship Id="rId3" Type="http://schemas.openxmlformats.org/officeDocument/2006/relationships/image" Target="../media/image88.png"/><Relationship Id="rId21" Type="http://schemas.openxmlformats.org/officeDocument/2006/relationships/image" Target="../media/image102.png"/><Relationship Id="rId7" Type="http://schemas.openxmlformats.org/officeDocument/2006/relationships/image" Target="../media/image40.png"/><Relationship Id="rId12" Type="http://schemas.openxmlformats.org/officeDocument/2006/relationships/image" Target="../media/image94.png"/><Relationship Id="rId17" Type="http://schemas.openxmlformats.org/officeDocument/2006/relationships/image" Target="../media/image99.emf"/><Relationship Id="rId2" Type="http://schemas.openxmlformats.org/officeDocument/2006/relationships/notesSlide" Target="../notesSlides/notesSlide14.xml"/><Relationship Id="rId16" Type="http://schemas.openxmlformats.org/officeDocument/2006/relationships/image" Target="../media/image98.png"/><Relationship Id="rId20" Type="http://schemas.microsoft.com/office/2007/relationships/hdphoto" Target="../media/hdphoto30.wdp"/><Relationship Id="rId1" Type="http://schemas.openxmlformats.org/officeDocument/2006/relationships/slideLayout" Target="../slideLayouts/slideLayout9.xml"/><Relationship Id="rId6" Type="http://schemas.openxmlformats.org/officeDocument/2006/relationships/hyperlink" Target="http://www.xfyun.cn/" TargetMode="External"/><Relationship Id="rId11" Type="http://schemas.openxmlformats.org/officeDocument/2006/relationships/image" Target="../media/image93.png"/><Relationship Id="rId5" Type="http://schemas.openxmlformats.org/officeDocument/2006/relationships/image" Target="../media/image90.png"/><Relationship Id="rId15" Type="http://schemas.openxmlformats.org/officeDocument/2006/relationships/image" Target="../media/image97.png"/><Relationship Id="rId10" Type="http://schemas.openxmlformats.org/officeDocument/2006/relationships/image" Target="../media/image92.png"/><Relationship Id="rId19" Type="http://schemas.openxmlformats.org/officeDocument/2006/relationships/image" Target="../media/image101.png"/><Relationship Id="rId4" Type="http://schemas.openxmlformats.org/officeDocument/2006/relationships/image" Target="../media/image89.png"/><Relationship Id="rId9" Type="http://schemas.openxmlformats.org/officeDocument/2006/relationships/image" Target="../media/image91.png"/><Relationship Id="rId14" Type="http://schemas.openxmlformats.org/officeDocument/2006/relationships/image" Target="../media/image96.png"/></Relationships>
</file>

<file path=ppt/slides/_rels/slide36.xml.rels><?xml version="1.0" encoding="UTF-8" standalone="yes"?>
<Relationships xmlns="http://schemas.openxmlformats.org/package/2006/relationships"><Relationship Id="rId3" Type="http://schemas.openxmlformats.org/officeDocument/2006/relationships/hyperlink" Target="http://www.xfyun.cn/" TargetMode="External"/><Relationship Id="rId2" Type="http://schemas.openxmlformats.org/officeDocument/2006/relationships/notesSlide" Target="../notesSlides/notesSlide15.xml"/><Relationship Id="rId1" Type="http://schemas.openxmlformats.org/officeDocument/2006/relationships/slideLayout" Target="../slideLayouts/slideLayout9.xml"/><Relationship Id="rId4"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9.xml"/><Relationship Id="rId1" Type="http://schemas.openxmlformats.org/officeDocument/2006/relationships/vmlDrawing" Target="../drawings/vmlDrawing1.v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p:cNvSpPr>
            <a:spLocks noGrp="1"/>
          </p:cNvSpPr>
          <p:nvPr>
            <p:ph type="ctrTitle" idx="4294967295"/>
          </p:nvPr>
        </p:nvSpPr>
        <p:spPr>
          <a:xfrm>
            <a:off x="1609725" y="1978025"/>
            <a:ext cx="7534275" cy="701675"/>
          </a:xfrm>
        </p:spPr>
        <p:txBody>
          <a:bodyPr>
            <a:normAutofit/>
          </a:bodyPr>
          <a:lstStyle/>
          <a:p>
            <a:r>
              <a:rPr lang="zh-CN" altLang="en-US" sz="3200" dirty="0"/>
              <a:t>以</a:t>
            </a:r>
            <a:r>
              <a:rPr lang="en-US" altLang="zh-CN" sz="3200" dirty="0" err="1"/>
              <a:t>Hadoop</a:t>
            </a:r>
            <a:r>
              <a:rPr lang="zh-CN" altLang="en-US" sz="3200" dirty="0"/>
              <a:t>为核心的大数据开放平台建设</a:t>
            </a:r>
          </a:p>
        </p:txBody>
      </p:sp>
      <p:sp>
        <p:nvSpPr>
          <p:cNvPr id="7" name="文本占位符 6"/>
          <p:cNvSpPr>
            <a:spLocks noGrp="1"/>
          </p:cNvSpPr>
          <p:nvPr>
            <p:ph type="body" sz="quarter" idx="4294967295"/>
          </p:nvPr>
        </p:nvSpPr>
        <p:spPr>
          <a:xfrm>
            <a:off x="5715000" y="2952750"/>
            <a:ext cx="2346325" cy="333375"/>
          </a:xfrm>
          <a:prstGeom prst="rect">
            <a:avLst/>
          </a:prstGeom>
        </p:spPr>
        <p:txBody>
          <a:bodyPr/>
          <a:lstStyle/>
          <a:p>
            <a:r>
              <a:rPr lang="zh-CN" altLang="en-US" dirty="0" smtClean="0"/>
              <a:t>孙利兵</a:t>
            </a:r>
            <a:endParaRPr lang="zh-CN" altLang="en-US" dirty="0"/>
          </a:p>
        </p:txBody>
      </p:sp>
      <p:sp>
        <p:nvSpPr>
          <p:cNvPr id="6" name="标题 4"/>
          <p:cNvSpPr txBox="1">
            <a:spLocks/>
          </p:cNvSpPr>
          <p:nvPr/>
        </p:nvSpPr>
        <p:spPr>
          <a:xfrm>
            <a:off x="619944" y="826859"/>
            <a:ext cx="7480448" cy="1019397"/>
          </a:xfrm>
          <a:prstGeom prst="rect">
            <a:avLst/>
          </a:prstGeom>
        </p:spPr>
        <p:txBody>
          <a:bodyPr vert="horz" wrap="square" lIns="0" tIns="0" rIns="0" bIns="0" rtlCol="0" anchor="ctr" anchorCtr="0">
            <a:normAutofit/>
          </a:bodyPr>
          <a:lstStyle>
            <a:lvl1pPr algn="l" defTabSz="685835" rtl="0" eaLnBrk="1" latinLnBrk="0" hangingPunct="1">
              <a:lnSpc>
                <a:spcPct val="90000"/>
              </a:lnSpc>
              <a:spcBef>
                <a:spcPct val="0"/>
              </a:spcBef>
              <a:buNone/>
              <a:defRPr lang="en-US" sz="4800" b="0" kern="1200" cap="none" spc="-75" baseline="0">
                <a:ln w="3175">
                  <a:noFill/>
                </a:ln>
                <a:solidFill>
                  <a:schemeClr val="bg1">
                    <a:alpha val="99000"/>
                  </a:schemeClr>
                </a:solidFill>
                <a:effectLst/>
                <a:latin typeface="+mj-ea"/>
                <a:ea typeface="+mj-ea"/>
                <a:cs typeface="Arial" charset="0"/>
              </a:defRPr>
            </a:lvl1pPr>
          </a:lstStyle>
          <a:p>
            <a:r>
              <a:rPr lang="zh-CN" altLang="en-US" b="1" cap="all" spc="0" dirty="0" smtClean="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rPr>
              <a:t>驾驭大数据</a:t>
            </a:r>
            <a:endParaRPr lang="zh-CN" altLang="en-US" b="1" cap="all" spc="0" dirty="0">
              <a:ln w="9000" cmpd="sng">
                <a:solidFill>
                  <a:schemeClr val="accent4">
                    <a:shade val="50000"/>
                    <a:satMod val="120000"/>
                  </a:schemeClr>
                </a:solidFill>
                <a:prstDash val="solid"/>
              </a:ln>
              <a:gradFill>
                <a:gsLst>
                  <a:gs pos="0">
                    <a:schemeClr val="accent4">
                      <a:shade val="20000"/>
                      <a:satMod val="245000"/>
                    </a:schemeClr>
                  </a:gs>
                  <a:gs pos="43000">
                    <a:schemeClr val="accent4">
                      <a:satMod val="255000"/>
                    </a:schemeClr>
                  </a:gs>
                  <a:gs pos="48000">
                    <a:schemeClr val="accent4">
                      <a:shade val="85000"/>
                      <a:satMod val="255000"/>
                    </a:schemeClr>
                  </a:gs>
                  <a:gs pos="100000">
                    <a:schemeClr val="accent4">
                      <a:shade val="20000"/>
                      <a:satMod val="245000"/>
                    </a:schemeClr>
                  </a:gs>
                </a:gsLst>
                <a:lin ang="5400000"/>
              </a:gradFill>
              <a:effectLst>
                <a:reflection blurRad="12700" stA="28000" endPos="45000" dist="1000" dir="5400000" sy="-100000" algn="bl" rotWithShape="0"/>
              </a:effectLst>
            </a:endParaRPr>
          </a:p>
        </p:txBody>
      </p:sp>
      <p:grpSp>
        <p:nvGrpSpPr>
          <p:cNvPr id="10" name="组合 9"/>
          <p:cNvGrpSpPr/>
          <p:nvPr/>
        </p:nvGrpSpPr>
        <p:grpSpPr>
          <a:xfrm>
            <a:off x="6629400" y="4378523"/>
            <a:ext cx="2514600" cy="764977"/>
            <a:chOff x="6553200" y="4095750"/>
            <a:chExt cx="2514600" cy="764977"/>
          </a:xfrm>
        </p:grpSpPr>
        <p:pic>
          <p:nvPicPr>
            <p:cNvPr id="8" name="Picture 2">
              <a:hlinkClick r:id="rId2"/>
            </p:cNvPr>
            <p:cNvPicPr>
              <a:picLocks noChangeAspect="1" noChangeArrowheads="1"/>
            </p:cNvPicPr>
            <p:nvPr/>
          </p:nvPicPr>
          <p:blipFill>
            <a:blip r:embed="rId3"/>
            <a:srcRect/>
            <a:stretch>
              <a:fillRect/>
            </a:stretch>
          </p:blipFill>
          <p:spPr bwMode="auto">
            <a:xfrm>
              <a:off x="6553200" y="4095750"/>
              <a:ext cx="2514600" cy="504825"/>
            </a:xfrm>
            <a:prstGeom prst="rect">
              <a:avLst/>
            </a:prstGeom>
            <a:ln>
              <a:noFill/>
            </a:ln>
            <a:effectLst>
              <a:softEdge rad="112500"/>
            </a:effectLst>
          </p:spPr>
        </p:pic>
        <p:sp>
          <p:nvSpPr>
            <p:cNvPr id="9" name="矩形 8"/>
            <p:cNvSpPr/>
            <p:nvPr/>
          </p:nvSpPr>
          <p:spPr>
            <a:xfrm>
              <a:off x="6629400" y="4552950"/>
              <a:ext cx="1834541" cy="307777"/>
            </a:xfrm>
            <a:prstGeom prst="rect">
              <a:avLst/>
            </a:prstGeom>
          </p:spPr>
          <p:txBody>
            <a:bodyPr wrap="none">
              <a:spAutoFit/>
            </a:bodyPr>
            <a:lstStyle/>
            <a:p>
              <a:r>
                <a:rPr lang="en-US" altLang="zh-CN" dirty="0" smtClean="0"/>
                <a:t>http://www.xfyun.cn/</a:t>
              </a:r>
              <a:endParaRPr lang="zh-CN" altLang="en-US" dirty="0"/>
            </a:p>
          </p:txBody>
        </p:sp>
      </p:grpSp>
    </p:spTree>
    <p:extLst>
      <p:ext uri="{BB962C8B-B14F-4D97-AF65-F5344CB8AC3E}">
        <p14:creationId xmlns="" xmlns:p14="http://schemas.microsoft.com/office/powerpoint/2010/main" val="3602678515"/>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28600" y="209550"/>
            <a:ext cx="7162800" cy="465512"/>
          </a:xfrm>
        </p:spPr>
        <p:txBody>
          <a:bodyPr/>
          <a:lstStyle/>
          <a:p>
            <a:r>
              <a:rPr lang="zh-CN" altLang="en-US" dirty="0" smtClean="0"/>
              <a:t>讯飞大数据开放平台</a:t>
            </a:r>
            <a:endParaRPr lang="zh-CN" altLang="en-US" dirty="0"/>
          </a:p>
        </p:txBody>
      </p:sp>
      <p:sp>
        <p:nvSpPr>
          <p:cNvPr id="6" name="Rectangle 48"/>
          <p:cNvSpPr/>
          <p:nvPr/>
        </p:nvSpPr>
        <p:spPr>
          <a:xfrm>
            <a:off x="2771268" y="1357849"/>
            <a:ext cx="5982742" cy="2439129"/>
          </a:xfrm>
          <a:prstGeom prst="rect">
            <a:avLst/>
          </a:prstGeom>
        </p:spPr>
        <p:txBody>
          <a:bodyPr wrap="square">
            <a:spAutoFit/>
          </a:bodyPr>
          <a:lstStyle/>
          <a:p>
            <a:pPr marL="342900" indent="-342900">
              <a:spcBef>
                <a:spcPts val="750"/>
              </a:spcBef>
              <a:spcAft>
                <a:spcPts val="375"/>
              </a:spcAft>
              <a:buFont typeface="Wingdings" panose="05000000000000000000" pitchFamily="2" charset="2"/>
              <a:buChar char="Ø"/>
            </a:pPr>
            <a:r>
              <a:rPr lang="zh-CN" altLang="en-US" sz="2300" dirty="0" smtClean="0">
                <a:gradFill>
                  <a:gsLst>
                    <a:gs pos="0">
                      <a:schemeClr val="tx1"/>
                    </a:gs>
                    <a:gs pos="100000">
                      <a:schemeClr val="tx1"/>
                    </a:gs>
                  </a:gsLst>
                  <a:lin ang="5400000" scaled="0"/>
                </a:gradFill>
              </a:rPr>
              <a:t>以数据导向为理念</a:t>
            </a:r>
            <a:endParaRPr lang="en-US" altLang="zh-CN" sz="2300" dirty="0" smtClean="0">
              <a:gradFill>
                <a:gsLst>
                  <a:gs pos="0">
                    <a:schemeClr val="tx1"/>
                  </a:gs>
                  <a:gs pos="100000">
                    <a:schemeClr val="tx1"/>
                  </a:gs>
                </a:gsLst>
                <a:lin ang="5400000" scaled="0"/>
              </a:gradFill>
            </a:endParaRPr>
          </a:p>
          <a:p>
            <a:pPr marL="342900" indent="-342900">
              <a:spcBef>
                <a:spcPts val="750"/>
              </a:spcBef>
              <a:spcAft>
                <a:spcPts val="375"/>
              </a:spcAft>
              <a:buFont typeface="Wingdings" panose="05000000000000000000" pitchFamily="2" charset="2"/>
              <a:buChar char="Ø"/>
            </a:pPr>
            <a:r>
              <a:rPr lang="zh-CN" altLang="en-US" sz="2300" dirty="0" smtClean="0">
                <a:gradFill>
                  <a:gsLst>
                    <a:gs pos="0">
                      <a:schemeClr val="tx1"/>
                    </a:gs>
                    <a:gs pos="100000">
                      <a:schemeClr val="tx1"/>
                    </a:gs>
                  </a:gsLst>
                  <a:lin ang="5400000" scaled="0"/>
                </a:gradFill>
              </a:rPr>
              <a:t>以</a:t>
            </a:r>
            <a:r>
              <a:rPr lang="en-US" altLang="zh-CN" sz="2300" dirty="0" err="1" smtClean="0">
                <a:gradFill>
                  <a:gsLst>
                    <a:gs pos="0">
                      <a:schemeClr val="tx1"/>
                    </a:gs>
                    <a:gs pos="100000">
                      <a:schemeClr val="tx1"/>
                    </a:gs>
                  </a:gsLst>
                  <a:lin ang="5400000" scaled="0"/>
                </a:gradFill>
              </a:rPr>
              <a:t>Hadoop</a:t>
            </a:r>
            <a:r>
              <a:rPr lang="zh-CN" altLang="en-US" sz="2300" dirty="0" smtClean="0">
                <a:gradFill>
                  <a:gsLst>
                    <a:gs pos="0">
                      <a:schemeClr val="tx1"/>
                    </a:gs>
                    <a:gs pos="100000">
                      <a:schemeClr val="tx1"/>
                    </a:gs>
                  </a:gsLst>
                  <a:lin ang="5400000" scaled="0"/>
                </a:gradFill>
              </a:rPr>
              <a:t>为核心</a:t>
            </a:r>
            <a:endParaRPr lang="en-US" altLang="zh-CN" sz="2300" dirty="0" smtClean="0">
              <a:gradFill>
                <a:gsLst>
                  <a:gs pos="0">
                    <a:schemeClr val="tx1"/>
                  </a:gs>
                  <a:gs pos="100000">
                    <a:schemeClr val="tx1"/>
                  </a:gs>
                </a:gsLst>
                <a:lin ang="5400000" scaled="0"/>
              </a:gradFill>
            </a:endParaRPr>
          </a:p>
          <a:p>
            <a:pPr marL="342900" indent="-342900">
              <a:spcBef>
                <a:spcPts val="750"/>
              </a:spcBef>
              <a:spcAft>
                <a:spcPts val="375"/>
              </a:spcAft>
              <a:buFont typeface="Wingdings" panose="05000000000000000000" pitchFamily="2" charset="2"/>
              <a:buChar char="Ø"/>
            </a:pPr>
            <a:r>
              <a:rPr lang="zh-CN" altLang="en-US" sz="2300" dirty="0" smtClean="0">
                <a:gradFill>
                  <a:gsLst>
                    <a:gs pos="0">
                      <a:schemeClr val="tx1"/>
                    </a:gs>
                    <a:gs pos="100000">
                      <a:schemeClr val="tx1"/>
                    </a:gs>
                  </a:gsLst>
                  <a:lin ang="5400000" scaled="0"/>
                </a:gradFill>
              </a:rPr>
              <a:t>融合优秀技术</a:t>
            </a:r>
            <a:endParaRPr lang="en-US" sz="2300" dirty="0" smtClean="0">
              <a:gradFill>
                <a:gsLst>
                  <a:gs pos="0">
                    <a:schemeClr val="tx1"/>
                  </a:gs>
                  <a:gs pos="100000">
                    <a:schemeClr val="tx1"/>
                  </a:gs>
                </a:gsLst>
                <a:lin ang="5400000" scaled="0"/>
              </a:gradFill>
            </a:endParaRPr>
          </a:p>
          <a:p>
            <a:pPr marL="342900" indent="-342900">
              <a:spcBef>
                <a:spcPts val="750"/>
              </a:spcBef>
              <a:spcAft>
                <a:spcPts val="375"/>
              </a:spcAft>
              <a:buFont typeface="Wingdings" panose="05000000000000000000" pitchFamily="2" charset="2"/>
              <a:buChar char="Ø"/>
            </a:pPr>
            <a:r>
              <a:rPr lang="en-US" altLang="en-US" sz="2300" dirty="0" smtClean="0">
                <a:gradFill>
                  <a:gsLst>
                    <a:gs pos="0">
                      <a:schemeClr val="tx1"/>
                    </a:gs>
                    <a:gs pos="100000">
                      <a:schemeClr val="tx1"/>
                    </a:gs>
                  </a:gsLst>
                  <a:lin ang="5400000" scaled="0"/>
                </a:gradFill>
              </a:rPr>
              <a:t>因地制宜的使用技术</a:t>
            </a:r>
            <a:endParaRPr lang="en-US" altLang="zh-CN" sz="2300" dirty="0" smtClean="0">
              <a:gradFill>
                <a:gsLst>
                  <a:gs pos="0">
                    <a:schemeClr val="tx1"/>
                  </a:gs>
                  <a:gs pos="100000">
                    <a:schemeClr val="tx1"/>
                  </a:gs>
                </a:gsLst>
                <a:lin ang="5400000" scaled="0"/>
              </a:gradFill>
            </a:endParaRPr>
          </a:p>
          <a:p>
            <a:pPr marL="342900" indent="-342900">
              <a:spcBef>
                <a:spcPts val="750"/>
              </a:spcBef>
              <a:spcAft>
                <a:spcPts val="375"/>
              </a:spcAft>
              <a:buFont typeface="Wingdings" panose="05000000000000000000" pitchFamily="2" charset="2"/>
              <a:buChar char="Ø"/>
            </a:pPr>
            <a:r>
              <a:rPr lang="zh-CN" altLang="en-US" sz="2300" dirty="0" smtClean="0">
                <a:gradFill>
                  <a:gsLst>
                    <a:gs pos="0">
                      <a:schemeClr val="tx1"/>
                    </a:gs>
                    <a:gs pos="100000">
                      <a:schemeClr val="tx1"/>
                    </a:gs>
                  </a:gsLst>
                  <a:lin ang="5400000" scaled="0"/>
                </a:gradFill>
              </a:rPr>
              <a:t>提升大数据用户体验</a:t>
            </a:r>
            <a:endParaRPr lang="en-US" sz="2300" dirty="0">
              <a:gradFill>
                <a:gsLst>
                  <a:gs pos="0">
                    <a:schemeClr val="tx1"/>
                  </a:gs>
                  <a:gs pos="100000">
                    <a:schemeClr val="tx1"/>
                  </a:gs>
                </a:gsLst>
                <a:lin ang="5400000" scaled="0"/>
              </a:gradFill>
            </a:endParaRPr>
          </a:p>
        </p:txBody>
      </p:sp>
      <p:grpSp>
        <p:nvGrpSpPr>
          <p:cNvPr id="11" name="组 24"/>
          <p:cNvGrpSpPr/>
          <p:nvPr/>
        </p:nvGrpSpPr>
        <p:grpSpPr>
          <a:xfrm>
            <a:off x="685800" y="1352550"/>
            <a:ext cx="1904999" cy="2306600"/>
            <a:chOff x="609600" y="2495550"/>
            <a:chExt cx="1392115" cy="1556264"/>
          </a:xfrm>
        </p:grpSpPr>
        <p:sp>
          <p:nvSpPr>
            <p:cNvPr id="12" name="TextBox 11"/>
            <p:cNvSpPr txBox="1"/>
            <p:nvPr/>
          </p:nvSpPr>
          <p:spPr>
            <a:xfrm>
              <a:off x="665285" y="3678031"/>
              <a:ext cx="1218263" cy="373783"/>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a:t>
              </a:r>
            </a:p>
            <a:p>
              <a:pPr marL="1191" lvl="2" algn="ctr" fontAlgn="base">
                <a:buClr>
                  <a:schemeClr val="accent2"/>
                </a:buClr>
                <a:buSzPct val="100000"/>
                <a:tabLst>
                  <a:tab pos="3429314" algn="r"/>
                </a:tabLst>
                <a:defRPr/>
              </a:pPr>
              <a:r>
                <a:rPr lang="zh-CN" altLang="en-US" sz="1500" i="1" dirty="0" smtClean="0">
                  <a:latin typeface="Segoe" pitchFamily="34" charset="0"/>
                </a:rPr>
                <a:t>大数据开放平台</a:t>
              </a:r>
              <a:endParaRPr lang="en-US" sz="1500" i="1" dirty="0">
                <a:latin typeface="Segoe" pitchFamily="34" charset="0"/>
              </a:endParaRPr>
            </a:p>
          </p:txBody>
        </p:sp>
        <p:pic>
          <p:nvPicPr>
            <p:cNvPr id="13" name="图片 12"/>
            <p:cNvPicPr>
              <a:picLocks noChangeAspect="1"/>
            </p:cNvPicPr>
            <p:nvPr/>
          </p:nvPicPr>
          <p:blipFill>
            <a:blip r:embed="rId2"/>
            <a:stretch>
              <a:fillRect/>
            </a:stretch>
          </p:blipFill>
          <p:spPr>
            <a:xfrm>
              <a:off x="609600" y="2495550"/>
              <a:ext cx="1392115" cy="1325026"/>
            </a:xfrm>
            <a:prstGeom prst="rect">
              <a:avLst/>
            </a:prstGeom>
          </p:spPr>
        </p:pic>
      </p:grpSp>
    </p:spTree>
    <p:extLst>
      <p:ext uri="{BB962C8B-B14F-4D97-AF65-F5344CB8AC3E}">
        <p14:creationId xmlns="" xmlns:p14="http://schemas.microsoft.com/office/powerpoint/2010/main" val="2995039253"/>
      </p:ext>
    </p:extLst>
  </p:cSld>
  <p:clrMapOvr>
    <a:masterClrMapping/>
  </p:clrMapOvr>
  <p:transition>
    <p:fad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65512"/>
          </a:xfrm>
        </p:spPr>
        <p:txBody>
          <a:bodyPr/>
          <a:lstStyle/>
          <a:p>
            <a:r>
              <a:rPr lang="zh-CN" altLang="en-US" dirty="0" smtClean="0"/>
              <a:t> 讯飞大数据开放平台的构成</a:t>
            </a:r>
            <a:endParaRPr lang="zh-CN" altLang="en-US" dirty="0"/>
          </a:p>
        </p:txBody>
      </p:sp>
      <p:pic>
        <p:nvPicPr>
          <p:cNvPr id="4" name="Picture 1" descr="pasted-image.pdf"/>
          <p:cNvPicPr>
            <a:picLocks noChangeAspect="1"/>
          </p:cNvPicPr>
          <p:nvPr/>
        </p:nvPicPr>
        <p:blipFill>
          <a:blip r:embed="rId2">
            <a:extLst>
              <a:ext uri="{28A0092B-C50C-407E-A947-70E740481C1C}">
                <a14:useLocalDpi xmlns="" xmlns:a14="http://schemas.microsoft.com/office/drawing/2010/main" val="0"/>
              </a:ext>
            </a:extLst>
          </a:blip>
          <a:srcRect/>
          <a:stretch>
            <a:fillRect/>
          </a:stretch>
        </p:blipFill>
        <p:spPr bwMode="auto">
          <a:xfrm>
            <a:off x="1115616" y="1075606"/>
            <a:ext cx="4600575" cy="1488877"/>
          </a:xfrm>
          <a:prstGeom prst="rect">
            <a:avLst/>
          </a:pr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type="none" w="med" len="med"/>
                <a:tailEnd type="none" w="med" len="me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pic>
      <p:sp>
        <p:nvSpPr>
          <p:cNvPr id="5" name="AutoShape 2"/>
          <p:cNvSpPr>
            <a:spLocks/>
          </p:cNvSpPr>
          <p:nvPr/>
        </p:nvSpPr>
        <p:spPr bwMode="auto">
          <a:xfrm>
            <a:off x="2610370" y="1904876"/>
            <a:ext cx="5832648" cy="381000"/>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0" y="0"/>
                </a:moveTo>
                <a:lnTo>
                  <a:pt x="21600" y="0"/>
                </a:lnTo>
                <a:lnTo>
                  <a:pt x="21600" y="21600"/>
                </a:lnTo>
                <a:lnTo>
                  <a:pt x="0" y="21600"/>
                </a:lnTo>
                <a:close/>
              </a:path>
            </a:pathLst>
          </a:custGeom>
          <a:noFill/>
          <a:ln>
            <a:noFill/>
          </a:ln>
          <a:effectLst/>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12700" cap="flat" cmpd="sng">
                <a:solidFill>
                  <a:srgbClr val="000000"/>
                </a:solidFill>
                <a:prstDash val="solid"/>
                <a:miter lim="0"/>
                <a:headEnd/>
                <a:tailEnd/>
              </a14:hiddenLine>
            </a:ext>
            <a:ext uri="{AF507438-7753-43e0-B8FC-AC1667EBCBE1}">
              <a14:hiddenEffects xmlns="" xmlns:a14="http://schemas.microsoft.com/office/drawing/2010/main">
                <a:effectLst>
                  <a:outerShdw dist="35921" dir="2700000" algn="ctr" rotWithShape="0">
                    <a:srgbClr val="808080"/>
                  </a:outerShdw>
                </a:effectLst>
              </a14:hiddenEffects>
            </a:ext>
          </a:extLst>
        </p:spPr>
        <p:txBody>
          <a:bodyPr lIns="21336" tIns="21336" rIns="21336" bIns="21336" anchor="ctr"/>
          <a:lstStyle/>
          <a:p>
            <a:pPr defTabSz="245364"/>
            <a:r>
              <a:rPr lang="zh-CN" altLang="en-US" sz="2500" b="1" dirty="0"/>
              <a:t>大</a:t>
            </a:r>
            <a:r>
              <a:rPr lang="zh-CN" altLang="en-US" sz="2500" b="1" dirty="0" smtClean="0"/>
              <a:t>数据全新应用体验</a:t>
            </a:r>
            <a:r>
              <a:rPr lang="en-US" altLang="zh-CN" sz="2500" b="1" dirty="0" smtClean="0"/>
              <a:t>Evolution</a:t>
            </a:r>
            <a:endParaRPr lang="zh-CN" altLang="zh-CN" dirty="0"/>
          </a:p>
        </p:txBody>
      </p:sp>
      <p:sp>
        <p:nvSpPr>
          <p:cNvPr id="12" name="Cross 10"/>
          <p:cNvSpPr/>
          <p:nvPr/>
        </p:nvSpPr>
        <p:spPr bwMode="auto">
          <a:xfrm>
            <a:off x="5716191" y="2968650"/>
            <a:ext cx="816558" cy="816346"/>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nvGrpSpPr>
          <p:cNvPr id="3" name="组合 2"/>
          <p:cNvGrpSpPr/>
          <p:nvPr/>
        </p:nvGrpSpPr>
        <p:grpSpPr>
          <a:xfrm>
            <a:off x="3332719" y="2878275"/>
            <a:ext cx="2130425" cy="1219197"/>
            <a:chOff x="3108499" y="2954487"/>
            <a:chExt cx="2130425" cy="1219197"/>
          </a:xfrm>
        </p:grpSpPr>
        <p:grpSp>
          <p:nvGrpSpPr>
            <p:cNvPr id="13" name="Group 51"/>
            <p:cNvGrpSpPr>
              <a:grpSpLocks/>
            </p:cNvGrpSpPr>
            <p:nvPr/>
          </p:nvGrpSpPr>
          <p:grpSpPr bwMode="auto">
            <a:xfrm>
              <a:off x="3181524" y="2954487"/>
              <a:ext cx="2020553" cy="1138781"/>
              <a:chOff x="5065683" y="1628640"/>
              <a:chExt cx="3599354" cy="2955295"/>
            </a:xfrm>
          </p:grpSpPr>
          <p:grpSp>
            <p:nvGrpSpPr>
              <p:cNvPr id="14" name="Group 65"/>
              <p:cNvGrpSpPr>
                <a:grpSpLocks/>
              </p:cNvGrpSpPr>
              <p:nvPr/>
            </p:nvGrpSpPr>
            <p:grpSpPr bwMode="auto">
              <a:xfrm>
                <a:off x="5065683" y="1628640"/>
                <a:ext cx="1900577" cy="2955295"/>
                <a:chOff x="5105004" y="1336938"/>
                <a:chExt cx="1900576" cy="2955295"/>
              </a:xfrm>
            </p:grpSpPr>
            <p:pic>
              <p:nvPicPr>
                <p:cNvPr id="18" name="Picture 66" descr="2-20113-ServerRow.png"/>
                <p:cNvPicPr>
                  <a:picLocks noChangeAspect="1"/>
                </p:cNvPicPr>
                <p:nvPr/>
              </p:nvPicPr>
              <p:blipFill>
                <a:blip r:embed="rId3"/>
                <a:srcRect/>
                <a:stretch>
                  <a:fillRect/>
                </a:stretch>
              </p:blipFill>
              <p:spPr bwMode="auto">
                <a:xfrm>
                  <a:off x="5374335" y="1343011"/>
                  <a:ext cx="1631245" cy="2949222"/>
                </a:xfrm>
                <a:prstGeom prst="rect">
                  <a:avLst/>
                </a:prstGeom>
                <a:noFill/>
                <a:ln w="9525">
                  <a:noFill/>
                  <a:miter lim="800000"/>
                  <a:headEnd/>
                  <a:tailEnd/>
                </a:ln>
              </p:spPr>
            </p:pic>
            <p:sp>
              <p:nvSpPr>
                <p:cNvPr id="19" name="Rectangle 58"/>
                <p:cNvSpPr/>
                <p:nvPr/>
              </p:nvSpPr>
              <p:spPr bwMode="auto">
                <a:xfrm>
                  <a:off x="5105004" y="1336938"/>
                  <a:ext cx="269335" cy="2949222"/>
                </a:xfrm>
                <a:prstGeom prst="rect">
                  <a:avLst/>
                </a:prstGeom>
                <a:gradFill flip="none" rotWithShape="1">
                  <a:gsLst>
                    <a:gs pos="0">
                      <a:srgbClr val="000000">
                        <a:lumMod val="75000"/>
                        <a:lumOff val="25000"/>
                      </a:srgbClr>
                    </a:gs>
                    <a:gs pos="100000">
                      <a:srgbClr val="000000">
                        <a:shade val="30000"/>
                        <a:satMod val="200000"/>
                        <a:lumMod val="0"/>
                      </a:srgbClr>
                    </a:gs>
                  </a:gsLst>
                  <a:path path="circle">
                    <a:fillToRect t="100000" r="100000"/>
                  </a:path>
                  <a:tileRect l="-100000" b="-100000"/>
                </a:gradFill>
                <a:ln w="6350" cap="flat" cmpd="sng" algn="ctr">
                  <a:noFill/>
                  <a:prstDash val="solid"/>
                  <a:headEnd type="none" w="med" len="med"/>
                  <a:tailEnd type="none" w="med" len="med"/>
                </a:ln>
                <a:effectLst>
                  <a:outerShdw blurRad="50800" dist="38100" dir="13500000" algn="br" rotWithShape="0">
                    <a:prstClr val="black">
                      <a:alpha val="40000"/>
                    </a:prstClr>
                  </a:outerShdw>
                </a:effectLst>
              </p:spPr>
              <p:txBody>
                <a:bodyPr lIns="91436" tIns="45718" rIns="91436" bIns="45718" anchor="ctr"/>
                <a:lstStyle/>
                <a:p>
                  <a:pPr algn="ctr" defTabSz="913985">
                    <a:defRPr/>
                  </a:pPr>
                  <a:endParaRPr lang="en-US" kern="0" dirty="0">
                    <a:solidFill>
                      <a:srgbClr val="000000">
                        <a:alpha val="99000"/>
                      </a:srgbClr>
                    </a:solidFill>
                    <a:latin typeface="Calibri"/>
                  </a:endParaRPr>
                </a:p>
              </p:txBody>
            </p:sp>
          </p:grpSp>
          <p:grpSp>
            <p:nvGrpSpPr>
              <p:cNvPr id="15" name="Group 59"/>
              <p:cNvGrpSpPr>
                <a:grpSpLocks/>
              </p:cNvGrpSpPr>
              <p:nvPr/>
            </p:nvGrpSpPr>
            <p:grpSpPr bwMode="auto">
              <a:xfrm flipH="1">
                <a:off x="6764458" y="1628640"/>
                <a:ext cx="1900579" cy="2955295"/>
                <a:chOff x="5105004" y="1336938"/>
                <a:chExt cx="1900580" cy="2955295"/>
              </a:xfrm>
            </p:grpSpPr>
            <p:pic>
              <p:nvPicPr>
                <p:cNvPr id="16" name="Picture 60" descr="2-20113-ServerRow.png"/>
                <p:cNvPicPr>
                  <a:picLocks noChangeAspect="1"/>
                </p:cNvPicPr>
                <p:nvPr/>
              </p:nvPicPr>
              <p:blipFill>
                <a:blip r:embed="rId3"/>
                <a:srcRect/>
                <a:stretch>
                  <a:fillRect/>
                </a:stretch>
              </p:blipFill>
              <p:spPr bwMode="auto">
                <a:xfrm>
                  <a:off x="5374339" y="1343011"/>
                  <a:ext cx="1631245" cy="2949222"/>
                </a:xfrm>
                <a:prstGeom prst="rect">
                  <a:avLst/>
                </a:prstGeom>
                <a:noFill/>
                <a:ln w="9525">
                  <a:noFill/>
                  <a:miter lim="800000"/>
                  <a:headEnd/>
                  <a:tailEnd/>
                </a:ln>
              </p:spPr>
            </p:pic>
            <p:sp>
              <p:nvSpPr>
                <p:cNvPr id="17" name="Rectangle 56"/>
                <p:cNvSpPr/>
                <p:nvPr/>
              </p:nvSpPr>
              <p:spPr bwMode="auto">
                <a:xfrm>
                  <a:off x="5105004" y="1336938"/>
                  <a:ext cx="269335" cy="2949222"/>
                </a:xfrm>
                <a:prstGeom prst="rect">
                  <a:avLst/>
                </a:prstGeom>
                <a:gradFill flip="none" rotWithShape="1">
                  <a:gsLst>
                    <a:gs pos="0">
                      <a:srgbClr val="000000">
                        <a:lumMod val="75000"/>
                        <a:lumOff val="25000"/>
                      </a:srgbClr>
                    </a:gs>
                    <a:gs pos="100000">
                      <a:srgbClr val="000000">
                        <a:shade val="30000"/>
                        <a:satMod val="200000"/>
                        <a:lumMod val="0"/>
                      </a:srgbClr>
                    </a:gs>
                  </a:gsLst>
                  <a:path path="circle">
                    <a:fillToRect t="100000" r="100000"/>
                  </a:path>
                  <a:tileRect l="-100000" b="-100000"/>
                </a:gradFill>
                <a:ln w="6350" cap="flat" cmpd="sng" algn="ctr">
                  <a:noFill/>
                  <a:prstDash val="solid"/>
                  <a:headEnd type="none" w="med" len="med"/>
                  <a:tailEnd type="none" w="med" len="med"/>
                </a:ln>
                <a:effectLst>
                  <a:outerShdw blurRad="50800" dist="38100" dir="13500000" algn="br" rotWithShape="0">
                    <a:prstClr val="black">
                      <a:alpha val="40000"/>
                    </a:prstClr>
                  </a:outerShdw>
                </a:effectLst>
              </p:spPr>
              <p:txBody>
                <a:bodyPr lIns="91436" tIns="45718" rIns="91436" bIns="45718" anchor="ctr"/>
                <a:lstStyle/>
                <a:p>
                  <a:pPr algn="ctr" defTabSz="913985">
                    <a:defRPr/>
                  </a:pPr>
                  <a:endParaRPr lang="en-US" kern="0" dirty="0">
                    <a:solidFill>
                      <a:srgbClr val="000000">
                        <a:alpha val="99000"/>
                      </a:srgbClr>
                    </a:solidFill>
                    <a:latin typeface="Calibri"/>
                  </a:endParaRPr>
                </a:p>
              </p:txBody>
            </p:sp>
          </p:grpSp>
        </p:grpSp>
        <p:pic>
          <p:nvPicPr>
            <p:cNvPr id="20" name="Picture 4" descr="D:\DVD_ART34\Artwork_Imagery\Icons - Illustrations\Internet Clouds web\cloud 2.png"/>
            <p:cNvPicPr>
              <a:picLocks noChangeAspect="1" noChangeArrowheads="1"/>
            </p:cNvPicPr>
            <p:nvPr/>
          </p:nvPicPr>
          <p:blipFill>
            <a:blip r:embed="rId4"/>
            <a:srcRect r="6662"/>
            <a:stretch>
              <a:fillRect/>
            </a:stretch>
          </p:blipFill>
          <p:spPr bwMode="auto">
            <a:xfrm>
              <a:off x="3108499" y="3024730"/>
              <a:ext cx="2130425" cy="1148954"/>
            </a:xfrm>
            <a:prstGeom prst="rect">
              <a:avLst/>
            </a:prstGeom>
            <a:noFill/>
            <a:ln w="9525">
              <a:noFill/>
              <a:miter lim="800000"/>
              <a:headEnd/>
              <a:tailEnd/>
            </a:ln>
          </p:spPr>
        </p:pic>
      </p:grpSp>
      <p:sp>
        <p:nvSpPr>
          <p:cNvPr id="21" name="TextBox 20"/>
          <p:cNvSpPr txBox="1"/>
          <p:nvPr/>
        </p:nvSpPr>
        <p:spPr>
          <a:xfrm>
            <a:off x="3774933" y="3702291"/>
            <a:ext cx="1254267" cy="323165"/>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zh-CN" altLang="en-US" sz="1500" i="1" dirty="0" smtClean="0">
                <a:latin typeface="Segoe" pitchFamily="34" charset="0"/>
              </a:rPr>
              <a:t>基础集群</a:t>
            </a:r>
            <a:endParaRPr lang="en-US" sz="1500" i="1" dirty="0">
              <a:latin typeface="Segoe" pitchFamily="34" charset="0"/>
            </a:endParaRPr>
          </a:p>
        </p:txBody>
      </p:sp>
      <p:sp>
        <p:nvSpPr>
          <p:cNvPr id="22" name="Cross 10"/>
          <p:cNvSpPr/>
          <p:nvPr/>
        </p:nvSpPr>
        <p:spPr bwMode="auto">
          <a:xfrm>
            <a:off x="2307642" y="3028950"/>
            <a:ext cx="816558" cy="816346"/>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nvGrpSpPr>
          <p:cNvPr id="25" name="组 24"/>
          <p:cNvGrpSpPr/>
          <p:nvPr/>
        </p:nvGrpSpPr>
        <p:grpSpPr>
          <a:xfrm>
            <a:off x="609600" y="2495550"/>
            <a:ext cx="1447800" cy="1542365"/>
            <a:chOff x="609600" y="2495550"/>
            <a:chExt cx="1447800" cy="1542365"/>
          </a:xfrm>
        </p:grpSpPr>
        <p:sp>
          <p:nvSpPr>
            <p:cNvPr id="11" name="TextBox 10"/>
            <p:cNvSpPr txBox="1"/>
            <p:nvPr/>
          </p:nvSpPr>
          <p:spPr>
            <a:xfrm>
              <a:off x="685800" y="3714750"/>
              <a:ext cx="1218263" cy="323165"/>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Maple-SDK</a:t>
              </a:r>
              <a:endParaRPr lang="en-US" sz="1500" i="1" dirty="0">
                <a:latin typeface="Segoe" pitchFamily="34" charset="0"/>
              </a:endParaRPr>
            </a:p>
          </p:txBody>
        </p:sp>
        <p:pic>
          <p:nvPicPr>
            <p:cNvPr id="24" name="图片 23"/>
            <p:cNvPicPr>
              <a:picLocks noChangeAspect="1"/>
            </p:cNvPicPr>
            <p:nvPr/>
          </p:nvPicPr>
          <p:blipFill>
            <a:blip r:embed="rId5"/>
            <a:stretch>
              <a:fillRect/>
            </a:stretch>
          </p:blipFill>
          <p:spPr>
            <a:xfrm>
              <a:off x="609600" y="2495550"/>
              <a:ext cx="1447800" cy="1378027"/>
            </a:xfrm>
            <a:prstGeom prst="rect">
              <a:avLst/>
            </a:prstGeom>
          </p:spPr>
        </p:pic>
      </p:grpSp>
      <p:grpSp>
        <p:nvGrpSpPr>
          <p:cNvPr id="27" name="组 26"/>
          <p:cNvGrpSpPr/>
          <p:nvPr/>
        </p:nvGrpSpPr>
        <p:grpSpPr>
          <a:xfrm>
            <a:off x="6858000" y="2419350"/>
            <a:ext cx="1447800" cy="1542365"/>
            <a:chOff x="609600" y="2495550"/>
            <a:chExt cx="1447800" cy="1542365"/>
          </a:xfrm>
        </p:grpSpPr>
        <p:sp>
          <p:nvSpPr>
            <p:cNvPr id="28" name="TextBox 10"/>
            <p:cNvSpPr txBox="1"/>
            <p:nvPr/>
          </p:nvSpPr>
          <p:spPr>
            <a:xfrm>
              <a:off x="685800" y="3714750"/>
              <a:ext cx="1371600" cy="323165"/>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Maple-BDWS</a:t>
              </a:r>
              <a:endParaRPr lang="en-US" sz="1500" i="1" dirty="0">
                <a:latin typeface="Segoe" pitchFamily="34" charset="0"/>
              </a:endParaRPr>
            </a:p>
          </p:txBody>
        </p:sp>
        <p:pic>
          <p:nvPicPr>
            <p:cNvPr id="29" name="图片 28"/>
            <p:cNvPicPr>
              <a:picLocks noChangeAspect="1"/>
            </p:cNvPicPr>
            <p:nvPr/>
          </p:nvPicPr>
          <p:blipFill>
            <a:blip r:embed="rId5"/>
            <a:stretch>
              <a:fillRect/>
            </a:stretch>
          </p:blipFill>
          <p:spPr>
            <a:xfrm>
              <a:off x="609600" y="2495550"/>
              <a:ext cx="1447800" cy="1378027"/>
            </a:xfrm>
            <a:prstGeom prst="rect">
              <a:avLst/>
            </a:prstGeom>
          </p:spPr>
        </p:pic>
      </p:grpSp>
    </p:spTree>
    <p:extLst>
      <p:ext uri="{BB962C8B-B14F-4D97-AF65-F5344CB8AC3E}">
        <p14:creationId xmlns="" xmlns:p14="http://schemas.microsoft.com/office/powerpoint/2010/main" val="12336827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utoUpdateAnimBg="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51520" y="141480"/>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rPr>
              <a:t>讯飞大数据开放平台</a:t>
            </a:r>
            <a:r>
              <a:rPr lang="en-US" altLang="zh-CN" sz="3200" dirty="0" smtClean="0">
                <a:latin typeface="+mn-ea"/>
              </a:rPr>
              <a:t>-</a:t>
            </a:r>
            <a:r>
              <a:rPr lang="zh-CN" altLang="en-US" sz="3200" dirty="0" smtClean="0">
                <a:latin typeface="+mn-ea"/>
              </a:rPr>
              <a:t>架构图</a:t>
            </a:r>
            <a:endParaRPr lang="en-US" altLang="zh-CN" sz="3200" dirty="0" smtClean="0">
              <a:latin typeface="+mn-ea"/>
            </a:endParaRPr>
          </a:p>
        </p:txBody>
      </p:sp>
      <p:grpSp>
        <p:nvGrpSpPr>
          <p:cNvPr id="43" name="组合 42"/>
          <p:cNvGrpSpPr/>
          <p:nvPr/>
        </p:nvGrpSpPr>
        <p:grpSpPr>
          <a:xfrm>
            <a:off x="1475656" y="2422311"/>
            <a:ext cx="6048672" cy="905523"/>
            <a:chOff x="1259632" y="2704542"/>
            <a:chExt cx="6048672" cy="1207364"/>
          </a:xfrm>
          <a:solidFill>
            <a:schemeClr val="accent3"/>
          </a:solidFill>
        </p:grpSpPr>
        <p:sp>
          <p:nvSpPr>
            <p:cNvPr id="44" name="矩形 43"/>
            <p:cNvSpPr/>
            <p:nvPr/>
          </p:nvSpPr>
          <p:spPr>
            <a:xfrm>
              <a:off x="1259632" y="2704542"/>
              <a:ext cx="6048672" cy="1207364"/>
            </a:xfrm>
            <a:prstGeom prst="rect">
              <a:avLst/>
            </a:prstGeom>
            <a:grpFill/>
            <a:ln>
              <a:noFill/>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45" name="矩形 44"/>
            <p:cNvSpPr/>
            <p:nvPr/>
          </p:nvSpPr>
          <p:spPr>
            <a:xfrm>
              <a:off x="1835696" y="2852936"/>
              <a:ext cx="2016224" cy="561110"/>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FFFFFF"/>
                  </a:solidFill>
                  <a:effectLst/>
                  <a:uLnTx/>
                  <a:uFillTx/>
                  <a:latin typeface="Arial"/>
                  <a:ea typeface="宋体"/>
                </a:rPr>
                <a:t>Flume-</a:t>
              </a:r>
              <a:r>
                <a:rPr kumimoji="0" lang="en-US" altLang="zh-CN" sz="1800" b="0" i="0" u="none" strike="noStrike" kern="0" cap="none" spc="0" normalizeH="0" baseline="0" noProof="0" dirty="0" err="1" smtClean="0">
                  <a:ln>
                    <a:noFill/>
                  </a:ln>
                  <a:solidFill>
                    <a:srgbClr val="FFFFFF"/>
                  </a:solidFill>
                  <a:effectLst/>
                  <a:uLnTx/>
                  <a:uFillTx/>
                  <a:latin typeface="Arial"/>
                  <a:ea typeface="宋体"/>
                </a:rPr>
                <a:t>ng</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46" name="矩形 45"/>
            <p:cNvSpPr/>
            <p:nvPr/>
          </p:nvSpPr>
          <p:spPr>
            <a:xfrm>
              <a:off x="4572000" y="2852935"/>
              <a:ext cx="2016224" cy="561111"/>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FFFFFF"/>
                  </a:solidFill>
                  <a:effectLst/>
                  <a:uLnTx/>
                  <a:uFillTx/>
                  <a:latin typeface="Arial"/>
                  <a:ea typeface="宋体"/>
                </a:rPr>
                <a:t>Sqoop</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47" name="矩形 46"/>
            <p:cNvSpPr/>
            <p:nvPr/>
          </p:nvSpPr>
          <p:spPr>
            <a:xfrm>
              <a:off x="2627784" y="3429000"/>
              <a:ext cx="3168352" cy="482906"/>
            </a:xfrm>
            <a:prstGeom prst="rect">
              <a:avLst/>
            </a:prstGeom>
            <a:grp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000000"/>
                  </a:solidFill>
                  <a:effectLst/>
                  <a:uLnTx/>
                  <a:uFillTx/>
                  <a:latin typeface="Arial"/>
                  <a:ea typeface="宋体"/>
                </a:rPr>
                <a:t>ETL</a:t>
              </a:r>
              <a:endParaRPr kumimoji="0" lang="zh-CN" altLang="en-US" sz="1800" b="0" i="0" u="none" strike="noStrike" kern="0" cap="none" spc="0" normalizeH="0" baseline="0" noProof="0" dirty="0" smtClean="0">
                <a:ln>
                  <a:noFill/>
                </a:ln>
                <a:solidFill>
                  <a:srgbClr val="000000"/>
                </a:solidFill>
                <a:effectLst/>
                <a:uLnTx/>
                <a:uFillTx/>
                <a:latin typeface="Arial"/>
                <a:ea typeface="宋体"/>
              </a:endParaRPr>
            </a:p>
          </p:txBody>
        </p:sp>
      </p:grpSp>
      <p:grpSp>
        <p:nvGrpSpPr>
          <p:cNvPr id="48" name="组合 47"/>
          <p:cNvGrpSpPr/>
          <p:nvPr/>
        </p:nvGrpSpPr>
        <p:grpSpPr>
          <a:xfrm>
            <a:off x="1475656" y="3719478"/>
            <a:ext cx="3312368" cy="904500"/>
            <a:chOff x="1259632" y="4276357"/>
            <a:chExt cx="3312368" cy="1528907"/>
          </a:xfrm>
        </p:grpSpPr>
        <p:sp>
          <p:nvSpPr>
            <p:cNvPr id="49" name="矩形 48"/>
            <p:cNvSpPr/>
            <p:nvPr/>
          </p:nvSpPr>
          <p:spPr>
            <a:xfrm>
              <a:off x="1259632" y="4276357"/>
              <a:ext cx="3312368" cy="1528907"/>
            </a:xfrm>
            <a:prstGeom prst="rect">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宋体"/>
              </a:endParaRPr>
            </a:p>
          </p:txBody>
        </p:sp>
        <p:sp>
          <p:nvSpPr>
            <p:cNvPr id="50" name="矩形 49"/>
            <p:cNvSpPr/>
            <p:nvPr/>
          </p:nvSpPr>
          <p:spPr>
            <a:xfrm>
              <a:off x="1579512" y="5157192"/>
              <a:ext cx="2632447" cy="504056"/>
            </a:xfrm>
            <a:prstGeom prst="rect">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000000"/>
                  </a:solidFill>
                  <a:effectLst/>
                  <a:uLnTx/>
                  <a:uFillTx/>
                  <a:latin typeface="Arial"/>
                  <a:ea typeface="宋体"/>
                </a:rPr>
                <a:t>Hadoop</a:t>
              </a:r>
              <a:r>
                <a:rPr kumimoji="0" lang="en-US" altLang="zh-CN" sz="1800" b="0" i="0" u="none" strike="noStrike" kern="0" cap="none" spc="0" normalizeH="0" baseline="0" noProof="0" dirty="0" smtClean="0">
                  <a:ln>
                    <a:noFill/>
                  </a:ln>
                  <a:solidFill>
                    <a:srgbClr val="000000"/>
                  </a:solidFill>
                  <a:effectLst/>
                  <a:uLnTx/>
                  <a:uFillTx/>
                  <a:latin typeface="Arial"/>
                  <a:ea typeface="宋体"/>
                </a:rPr>
                <a:t>(</a:t>
              </a:r>
              <a:r>
                <a:rPr kumimoji="0" lang="zh-CN" altLang="en-US" sz="1800" b="0" i="0" u="none" strike="noStrike" kern="0" cap="none" spc="0" normalizeH="0" baseline="0" noProof="0" dirty="0" smtClean="0">
                  <a:ln>
                    <a:noFill/>
                  </a:ln>
                  <a:solidFill>
                    <a:srgbClr val="000000"/>
                  </a:solidFill>
                  <a:effectLst/>
                  <a:uLnTx/>
                  <a:uFillTx/>
                  <a:latin typeface="Arial"/>
                  <a:ea typeface="宋体"/>
                </a:rPr>
                <a:t>存储</a:t>
              </a:r>
              <a:r>
                <a:rPr kumimoji="0" lang="en-US" altLang="zh-CN" sz="1800" b="0" i="0" u="none" strike="noStrike" kern="0" cap="none" spc="0" normalizeH="0" baseline="0" noProof="0" dirty="0" smtClean="0">
                  <a:ln>
                    <a:noFill/>
                  </a:ln>
                  <a:solidFill>
                    <a:srgbClr val="000000"/>
                  </a:solidFill>
                  <a:effectLst/>
                  <a:uLnTx/>
                  <a:uFillTx/>
                  <a:latin typeface="Arial"/>
                  <a:ea typeface="宋体"/>
                </a:rPr>
                <a:t>&amp;</a:t>
              </a:r>
              <a:r>
                <a:rPr kumimoji="0" lang="zh-CN" altLang="en-US" sz="1800" b="0" i="0" u="none" strike="noStrike" kern="0" cap="none" spc="0" normalizeH="0" baseline="0" noProof="0" dirty="0" smtClean="0">
                  <a:ln>
                    <a:noFill/>
                  </a:ln>
                  <a:solidFill>
                    <a:srgbClr val="000000"/>
                  </a:solidFill>
                  <a:effectLst/>
                  <a:uLnTx/>
                  <a:uFillTx/>
                  <a:latin typeface="Arial"/>
                  <a:ea typeface="宋体"/>
                </a:rPr>
                <a:t>计算</a:t>
              </a:r>
              <a:r>
                <a:rPr kumimoji="0" lang="en-US" altLang="zh-CN" sz="1800" b="0" i="0" u="none" strike="noStrike" kern="0" cap="none" spc="0" normalizeH="0" baseline="0" noProof="0" dirty="0" smtClean="0">
                  <a:ln>
                    <a:noFill/>
                  </a:ln>
                  <a:solidFill>
                    <a:srgbClr val="000000"/>
                  </a:solidFill>
                  <a:effectLst/>
                  <a:uLnTx/>
                  <a:uFillTx/>
                  <a:latin typeface="Arial"/>
                  <a:ea typeface="宋体"/>
                </a:rPr>
                <a:t>)</a:t>
              </a:r>
              <a:endParaRPr kumimoji="0" lang="zh-CN" altLang="en-US" sz="1800" b="0" i="0" u="none" strike="noStrike" kern="0" cap="none" spc="0" normalizeH="0" baseline="0" noProof="0" dirty="0" smtClean="0">
                <a:ln>
                  <a:noFill/>
                </a:ln>
                <a:solidFill>
                  <a:srgbClr val="000000"/>
                </a:solidFill>
                <a:effectLst/>
                <a:uLnTx/>
                <a:uFillTx/>
                <a:latin typeface="Arial"/>
                <a:ea typeface="宋体"/>
              </a:endParaRPr>
            </a:p>
          </p:txBody>
        </p:sp>
        <p:sp>
          <p:nvSpPr>
            <p:cNvPr id="51" name="矩形 50"/>
            <p:cNvSpPr/>
            <p:nvPr/>
          </p:nvSpPr>
          <p:spPr>
            <a:xfrm>
              <a:off x="2831976" y="4445749"/>
              <a:ext cx="1676400" cy="561600"/>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FFFFFF"/>
                  </a:solidFill>
                  <a:effectLst/>
                  <a:uLnTx/>
                  <a:uFillTx/>
                  <a:latin typeface="Arial"/>
                  <a:ea typeface="宋体"/>
                </a:rPr>
                <a:t>Storm&amp;Spark</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52" name="矩形 51"/>
            <p:cNvSpPr/>
            <p:nvPr/>
          </p:nvSpPr>
          <p:spPr>
            <a:xfrm>
              <a:off x="1403648" y="4445748"/>
              <a:ext cx="1389180" cy="561600"/>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FFFFFF"/>
                  </a:solidFill>
                  <a:effectLst/>
                  <a:uLnTx/>
                  <a:uFillTx/>
                  <a:latin typeface="Arial"/>
                  <a:ea typeface="宋体"/>
                </a:rPr>
                <a:t>Hive&amp;Pig</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grpSp>
      <p:grpSp>
        <p:nvGrpSpPr>
          <p:cNvPr id="53" name="组合 52"/>
          <p:cNvGrpSpPr/>
          <p:nvPr/>
        </p:nvGrpSpPr>
        <p:grpSpPr>
          <a:xfrm>
            <a:off x="4932040" y="3719478"/>
            <a:ext cx="2592288" cy="904500"/>
            <a:chOff x="4716016" y="4276357"/>
            <a:chExt cx="2592288" cy="1528907"/>
          </a:xfrm>
        </p:grpSpPr>
        <p:sp>
          <p:nvSpPr>
            <p:cNvPr id="54" name="矩形 53"/>
            <p:cNvSpPr/>
            <p:nvPr/>
          </p:nvSpPr>
          <p:spPr>
            <a:xfrm>
              <a:off x="4716016" y="4276357"/>
              <a:ext cx="2592288" cy="1528907"/>
            </a:xfrm>
            <a:prstGeom prst="rect">
              <a:avLst/>
            </a:prstGeom>
            <a:solidFill>
              <a:srgbClr val="92D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宋体"/>
              </a:endParaRPr>
            </a:p>
          </p:txBody>
        </p:sp>
        <p:sp>
          <p:nvSpPr>
            <p:cNvPr id="55" name="矩形 54"/>
            <p:cNvSpPr/>
            <p:nvPr/>
          </p:nvSpPr>
          <p:spPr>
            <a:xfrm>
              <a:off x="4860032" y="4445749"/>
              <a:ext cx="1080000" cy="561600"/>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FFFFFF"/>
                  </a:solidFill>
                  <a:effectLst/>
                  <a:uLnTx/>
                  <a:uFillTx/>
                  <a:latin typeface="Arial"/>
                  <a:ea typeface="宋体"/>
                </a:rPr>
                <a:t>Hbase</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56" name="矩形 55"/>
            <p:cNvSpPr/>
            <p:nvPr/>
          </p:nvSpPr>
          <p:spPr>
            <a:xfrm>
              <a:off x="6084168" y="4437112"/>
              <a:ext cx="1080120" cy="570236"/>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err="1" smtClean="0">
                  <a:ln>
                    <a:noFill/>
                  </a:ln>
                  <a:solidFill>
                    <a:srgbClr val="FFFFFF"/>
                  </a:solidFill>
                  <a:effectLst/>
                  <a:uLnTx/>
                  <a:uFillTx/>
                  <a:latin typeface="Arial"/>
                  <a:ea typeface="宋体"/>
                </a:rPr>
                <a:t>Redis</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57" name="矩形 56"/>
            <p:cNvSpPr/>
            <p:nvPr/>
          </p:nvSpPr>
          <p:spPr>
            <a:xfrm>
              <a:off x="4932040" y="5229200"/>
              <a:ext cx="2160240" cy="432048"/>
            </a:xfrm>
            <a:prstGeom prst="rect">
              <a:avLst/>
            </a:prstGeom>
            <a:no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Arial"/>
                  <a:ea typeface="宋体"/>
                </a:rPr>
                <a:t>缓存</a:t>
              </a:r>
            </a:p>
          </p:txBody>
        </p:sp>
      </p:grpSp>
      <p:grpSp>
        <p:nvGrpSpPr>
          <p:cNvPr id="58" name="组合 57"/>
          <p:cNvGrpSpPr/>
          <p:nvPr/>
        </p:nvGrpSpPr>
        <p:grpSpPr>
          <a:xfrm>
            <a:off x="1475656" y="1275606"/>
            <a:ext cx="6048672" cy="853472"/>
            <a:chOff x="1259632" y="1261776"/>
            <a:chExt cx="6048672" cy="1137962"/>
          </a:xfrm>
        </p:grpSpPr>
        <p:sp>
          <p:nvSpPr>
            <p:cNvPr id="59" name="矩形 58"/>
            <p:cNvSpPr/>
            <p:nvPr/>
          </p:nvSpPr>
          <p:spPr>
            <a:xfrm>
              <a:off x="1259632" y="1261776"/>
              <a:ext cx="6048672" cy="1137962"/>
            </a:xfrm>
            <a:prstGeom prst="rect">
              <a:avLst/>
            </a:prstGeom>
            <a:solidFill>
              <a:schemeClr val="accent1"/>
            </a:solidFill>
            <a:ln w="9525" cap="flat" cmpd="sng" algn="ctr">
              <a:noFill/>
              <a:prstDash val="solid"/>
            </a:ln>
            <a:effectLst>
              <a:outerShdw blurRad="40000" dist="23000" dir="5400000" rotWithShape="0">
                <a:srgbClr val="000000">
                  <a:alpha val="35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sp>
          <p:nvSpPr>
            <p:cNvPr id="60" name="矩形 59"/>
            <p:cNvSpPr/>
            <p:nvPr/>
          </p:nvSpPr>
          <p:spPr>
            <a:xfrm>
              <a:off x="1475656" y="1340768"/>
              <a:ext cx="1260000" cy="561997"/>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FFFFFF"/>
                  </a:solidFill>
                  <a:effectLst/>
                  <a:uLnTx/>
                  <a:uFillTx/>
                  <a:latin typeface="Arial"/>
                  <a:ea typeface="宋体"/>
                </a:rPr>
                <a:t>搜索引擎</a:t>
              </a:r>
            </a:p>
          </p:txBody>
        </p:sp>
        <p:sp>
          <p:nvSpPr>
            <p:cNvPr id="61" name="矩形 60"/>
            <p:cNvSpPr/>
            <p:nvPr/>
          </p:nvSpPr>
          <p:spPr>
            <a:xfrm>
              <a:off x="2915816" y="1340768"/>
              <a:ext cx="1260000" cy="561997"/>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FFFFFF"/>
                  </a:solidFill>
                  <a:effectLst/>
                  <a:uLnTx/>
                  <a:uFillTx/>
                  <a:latin typeface="Arial"/>
                  <a:ea typeface="宋体"/>
                </a:rPr>
                <a:t>数据库</a:t>
              </a:r>
            </a:p>
          </p:txBody>
        </p:sp>
        <p:sp>
          <p:nvSpPr>
            <p:cNvPr id="62" name="矩形 61"/>
            <p:cNvSpPr/>
            <p:nvPr/>
          </p:nvSpPr>
          <p:spPr>
            <a:xfrm>
              <a:off x="4355976" y="1340768"/>
              <a:ext cx="1260000" cy="561997"/>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FFFFFF"/>
                  </a:solidFill>
                  <a:effectLst/>
                  <a:uLnTx/>
                  <a:uFillTx/>
                  <a:latin typeface="Arial"/>
                  <a:ea typeface="宋体"/>
                </a:rPr>
                <a:t>语音云</a:t>
              </a:r>
            </a:p>
          </p:txBody>
        </p:sp>
        <p:sp>
          <p:nvSpPr>
            <p:cNvPr id="63" name="矩形 62"/>
            <p:cNvSpPr/>
            <p:nvPr/>
          </p:nvSpPr>
          <p:spPr>
            <a:xfrm>
              <a:off x="2699792" y="1916832"/>
              <a:ext cx="3168352" cy="482906"/>
            </a:xfrm>
            <a:prstGeom prst="rect">
              <a:avLst/>
            </a:prstGeom>
            <a:noFill/>
            <a:ln w="9525" cap="flat" cmpd="sng" algn="ctr">
              <a:noFill/>
              <a:prstDash val="solid"/>
            </a:ln>
            <a:effectLst>
              <a:outerShdw blurRad="40000" dist="20000" dir="5400000" rotWithShape="0">
                <a:srgbClr val="000000">
                  <a:alpha val="38000"/>
                </a:srgbClr>
              </a:outerShdw>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zh-CN" altLang="en-US" sz="1800" b="0" i="0" u="none" strike="noStrike" kern="0" cap="none" spc="0" normalizeH="0" baseline="0" noProof="0" dirty="0" smtClean="0">
                  <a:ln>
                    <a:noFill/>
                  </a:ln>
                  <a:solidFill>
                    <a:srgbClr val="000000"/>
                  </a:solidFill>
                  <a:effectLst/>
                  <a:uLnTx/>
                  <a:uFillTx/>
                  <a:latin typeface="Arial"/>
                  <a:ea typeface="宋体"/>
                </a:rPr>
                <a:t>应用层</a:t>
              </a:r>
            </a:p>
          </p:txBody>
        </p:sp>
        <p:sp>
          <p:nvSpPr>
            <p:cNvPr id="64" name="矩形 63"/>
            <p:cNvSpPr/>
            <p:nvPr/>
          </p:nvSpPr>
          <p:spPr>
            <a:xfrm>
              <a:off x="5868144" y="1340768"/>
              <a:ext cx="1260000" cy="561997"/>
            </a:xfrm>
            <a:prstGeom prst="rect">
              <a:avLst/>
            </a:prstGeom>
            <a:solidFill>
              <a:schemeClr val="bg2"/>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en-US" altLang="zh-CN" sz="1800" b="0" i="0" u="none" strike="noStrike" kern="0" cap="none" spc="0" normalizeH="0" baseline="0" noProof="0" dirty="0" smtClean="0">
                  <a:ln>
                    <a:noFill/>
                  </a:ln>
                  <a:solidFill>
                    <a:srgbClr val="FFFFFF"/>
                  </a:solidFill>
                  <a:effectLst/>
                  <a:uLnTx/>
                  <a:uFillTx/>
                  <a:latin typeface="Arial"/>
                  <a:ea typeface="宋体"/>
                </a:rPr>
                <a:t>Apps</a:t>
              </a:r>
              <a:endParaRPr kumimoji="0" lang="zh-CN" altLang="en-US" sz="1800" b="0" i="0" u="none" strike="noStrike" kern="0" cap="none" spc="0" normalizeH="0" baseline="0" noProof="0" dirty="0" smtClean="0">
                <a:ln>
                  <a:noFill/>
                </a:ln>
                <a:solidFill>
                  <a:srgbClr val="FFFFFF"/>
                </a:solidFill>
                <a:effectLst/>
                <a:uLnTx/>
                <a:uFillTx/>
                <a:latin typeface="Arial"/>
                <a:ea typeface="宋体"/>
              </a:endParaRPr>
            </a:p>
          </p:txBody>
        </p:sp>
      </p:grpSp>
      <p:sp>
        <p:nvSpPr>
          <p:cNvPr id="65" name="矩形 64"/>
          <p:cNvSpPr/>
          <p:nvPr/>
        </p:nvSpPr>
        <p:spPr>
          <a:xfrm>
            <a:off x="683568" y="1270369"/>
            <a:ext cx="648072" cy="3366164"/>
          </a:xfrm>
          <a:prstGeom prst="rect">
            <a:avLst/>
          </a:prstGeom>
          <a:solidFill>
            <a:schemeClr val="accent2"/>
          </a:solidFill>
          <a:ln w="9525" cap="flat" cmpd="sng" algn="ctr">
            <a:noFill/>
            <a:prstDash val="solid"/>
          </a:ln>
          <a:effectLst>
            <a:outerShdw blurRad="40000" dist="23000" dir="5400000" rotWithShape="0">
              <a:srgbClr val="000000">
                <a:alpha val="35000"/>
              </a:srgbClr>
            </a:outerShdw>
          </a:effectLst>
        </p:spPr>
        <p:txBody>
          <a:bodyPr vert="eaVert"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3600" kern="0" dirty="0" smtClean="0">
                <a:solidFill>
                  <a:srgbClr val="FFFFFF"/>
                </a:solidFill>
                <a:latin typeface="Arial"/>
                <a:ea typeface="宋体"/>
              </a:rPr>
              <a:t>Maple-</a:t>
            </a:r>
            <a:r>
              <a:rPr kumimoji="0" lang="en-US" altLang="zh-CN" sz="3600" b="0" i="0" u="none" strike="noStrike" kern="0" cap="none" spc="0" normalizeH="0" baseline="0" noProof="0" dirty="0" smtClean="0">
                <a:ln>
                  <a:noFill/>
                </a:ln>
                <a:solidFill>
                  <a:srgbClr val="FFFFFF"/>
                </a:solidFill>
                <a:effectLst/>
                <a:uLnTx/>
                <a:uFillTx/>
                <a:latin typeface="Arial"/>
                <a:ea typeface="宋体"/>
              </a:rPr>
              <a:t>SDK</a:t>
            </a:r>
            <a:endParaRPr kumimoji="0" lang="zh-CN" altLang="en-US" sz="3600" b="0" i="0" u="none" strike="noStrike" kern="0" cap="none" spc="0" normalizeH="0" baseline="0" noProof="0" dirty="0" smtClean="0">
              <a:ln>
                <a:noFill/>
              </a:ln>
              <a:solidFill>
                <a:srgbClr val="FFFFFF"/>
              </a:solidFill>
              <a:effectLst/>
              <a:uLnTx/>
              <a:uFillTx/>
              <a:latin typeface="Arial"/>
              <a:ea typeface="宋体"/>
            </a:endParaRPr>
          </a:p>
        </p:txBody>
      </p:sp>
      <p:sp>
        <p:nvSpPr>
          <p:cNvPr id="66" name="矩形 65"/>
          <p:cNvSpPr/>
          <p:nvPr/>
        </p:nvSpPr>
        <p:spPr>
          <a:xfrm>
            <a:off x="7668344" y="1275607"/>
            <a:ext cx="648072" cy="3360926"/>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r>
              <a:rPr lang="en-US" altLang="zh-CN" sz="3200" kern="0" dirty="0" smtClean="0">
                <a:latin typeface="Arial"/>
                <a:ea typeface="宋体"/>
              </a:rPr>
              <a:t>Maple</a:t>
            </a:r>
            <a:r>
              <a:rPr kumimoji="0" lang="en-US" altLang="zh-CN" sz="3200" b="0" i="0" u="none" strike="noStrike" kern="0" cap="none" spc="0" normalizeH="0" baseline="0" noProof="0" dirty="0" smtClean="0">
                <a:ln>
                  <a:noFill/>
                </a:ln>
                <a:effectLst/>
                <a:uLnTx/>
                <a:uFillTx/>
                <a:latin typeface="Arial"/>
                <a:ea typeface="宋体"/>
              </a:rPr>
              <a:t>-BDWS</a:t>
            </a:r>
            <a:endParaRPr kumimoji="0" lang="zh-CN" altLang="en-US" sz="3200" b="0" i="0" u="none" strike="noStrike" kern="0" cap="none" spc="0" normalizeH="0" baseline="0" noProof="0" dirty="0" smtClean="0">
              <a:ln>
                <a:noFill/>
              </a:ln>
              <a:effectLst/>
              <a:uLnTx/>
              <a:uFillTx/>
              <a:latin typeface="Arial"/>
              <a:ea typeface="宋体"/>
            </a:endParaRPr>
          </a:p>
        </p:txBody>
      </p:sp>
      <p:sp>
        <p:nvSpPr>
          <p:cNvPr id="67" name="上下箭头 66"/>
          <p:cNvSpPr/>
          <p:nvPr/>
        </p:nvSpPr>
        <p:spPr>
          <a:xfrm>
            <a:off x="4231384" y="2031690"/>
            <a:ext cx="484632" cy="539384"/>
          </a:xfrm>
          <a:prstGeom prst="upDownArrow">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宋体"/>
            </a:endParaRPr>
          </a:p>
        </p:txBody>
      </p:sp>
      <p:sp>
        <p:nvSpPr>
          <p:cNvPr id="68" name="上下箭头 67"/>
          <p:cNvSpPr/>
          <p:nvPr/>
        </p:nvSpPr>
        <p:spPr>
          <a:xfrm>
            <a:off x="2843808" y="3274504"/>
            <a:ext cx="484632" cy="539384"/>
          </a:xfrm>
          <a:prstGeom prst="upDownArrow">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宋体"/>
            </a:endParaRPr>
          </a:p>
        </p:txBody>
      </p:sp>
      <p:sp>
        <p:nvSpPr>
          <p:cNvPr id="69" name="上下箭头 68"/>
          <p:cNvSpPr/>
          <p:nvPr/>
        </p:nvSpPr>
        <p:spPr>
          <a:xfrm>
            <a:off x="6019960" y="3219120"/>
            <a:ext cx="484632" cy="539384"/>
          </a:xfrm>
          <a:prstGeom prst="upDownArrow">
            <a:avLst/>
          </a:prstGeom>
          <a:solidFill>
            <a:srgbClr val="00B050"/>
          </a:solidFill>
          <a:ln w="25400" cap="flat" cmpd="sng" algn="ctr">
            <a:noFill/>
            <a:prstDash val="solid"/>
          </a:ln>
          <a:effectLst/>
        </p:spPr>
        <p:txBody>
          <a:bodyPr rtlCol="0" anchor="ct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zh-CN" altLang="en-US" sz="1800" b="0" i="0" u="none" strike="noStrike" kern="0" cap="none" spc="0" normalizeH="0" baseline="0" noProof="0" smtClean="0">
              <a:ln>
                <a:noFill/>
              </a:ln>
              <a:solidFill>
                <a:srgbClr val="FFFFFF"/>
              </a:solidFill>
              <a:effectLst/>
              <a:uLnTx/>
              <a:uFillTx/>
              <a:latin typeface="Arial"/>
              <a:ea typeface="宋体"/>
            </a:endParaRPr>
          </a:p>
        </p:txBody>
      </p:sp>
    </p:spTree>
    <p:extLst>
      <p:ext uri="{BB962C8B-B14F-4D97-AF65-F5344CB8AC3E}">
        <p14:creationId xmlns="" xmlns:p14="http://schemas.microsoft.com/office/powerpoint/2010/main" val="321847383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 calcmode="lin" valueType="num">
                                      <p:cBhvr additive="base">
                                        <p:cTn id="7" dur="500" fill="hold"/>
                                        <p:tgtEl>
                                          <p:spTgt spid="58"/>
                                        </p:tgtEl>
                                        <p:attrNameLst>
                                          <p:attrName>ppt_x</p:attrName>
                                        </p:attrNameLst>
                                      </p:cBhvr>
                                      <p:tavLst>
                                        <p:tav tm="0">
                                          <p:val>
                                            <p:strVal val="#ppt_x"/>
                                          </p:val>
                                        </p:tav>
                                        <p:tav tm="100000">
                                          <p:val>
                                            <p:strVal val="#ppt_x"/>
                                          </p:val>
                                        </p:tav>
                                      </p:tavLst>
                                    </p:anim>
                                    <p:anim calcmode="lin" valueType="num">
                                      <p:cBhvr additive="base">
                                        <p:cTn id="8" dur="500" fill="hold"/>
                                        <p:tgtEl>
                                          <p:spTgt spid="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7"/>
                                        </p:tgtEl>
                                        <p:attrNameLst>
                                          <p:attrName>style.visibility</p:attrName>
                                        </p:attrNameLst>
                                      </p:cBhvr>
                                      <p:to>
                                        <p:strVal val="visible"/>
                                      </p:to>
                                    </p:set>
                                    <p:anim calcmode="lin" valueType="num">
                                      <p:cBhvr additive="base">
                                        <p:cTn id="13" dur="500" fill="hold"/>
                                        <p:tgtEl>
                                          <p:spTgt spid="67"/>
                                        </p:tgtEl>
                                        <p:attrNameLst>
                                          <p:attrName>ppt_x</p:attrName>
                                        </p:attrNameLst>
                                      </p:cBhvr>
                                      <p:tavLst>
                                        <p:tav tm="0">
                                          <p:val>
                                            <p:strVal val="#ppt_x"/>
                                          </p:val>
                                        </p:tav>
                                        <p:tav tm="100000">
                                          <p:val>
                                            <p:strVal val="#ppt_x"/>
                                          </p:val>
                                        </p:tav>
                                      </p:tavLst>
                                    </p:anim>
                                    <p:anim calcmode="lin" valueType="num">
                                      <p:cBhvr additive="base">
                                        <p:cTn id="14" dur="500" fill="hold"/>
                                        <p:tgtEl>
                                          <p:spTgt spid="6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anim calcmode="lin" valueType="num">
                                      <p:cBhvr additive="base">
                                        <p:cTn id="19" dur="500" fill="hold"/>
                                        <p:tgtEl>
                                          <p:spTgt spid="43"/>
                                        </p:tgtEl>
                                        <p:attrNameLst>
                                          <p:attrName>ppt_x</p:attrName>
                                        </p:attrNameLst>
                                      </p:cBhvr>
                                      <p:tavLst>
                                        <p:tav tm="0">
                                          <p:val>
                                            <p:strVal val="#ppt_x"/>
                                          </p:val>
                                        </p:tav>
                                        <p:tav tm="100000">
                                          <p:val>
                                            <p:strVal val="#ppt_x"/>
                                          </p:val>
                                        </p:tav>
                                      </p:tavLst>
                                    </p:anim>
                                    <p:anim calcmode="lin" valueType="num">
                                      <p:cBhvr additive="base">
                                        <p:cTn id="20"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68"/>
                                        </p:tgtEl>
                                        <p:attrNameLst>
                                          <p:attrName>style.visibility</p:attrName>
                                        </p:attrNameLst>
                                      </p:cBhvr>
                                      <p:to>
                                        <p:strVal val="visible"/>
                                      </p:to>
                                    </p:set>
                                    <p:anim calcmode="lin" valueType="num">
                                      <p:cBhvr additive="base">
                                        <p:cTn id="25" dur="500" fill="hold"/>
                                        <p:tgtEl>
                                          <p:spTgt spid="68"/>
                                        </p:tgtEl>
                                        <p:attrNameLst>
                                          <p:attrName>ppt_x</p:attrName>
                                        </p:attrNameLst>
                                      </p:cBhvr>
                                      <p:tavLst>
                                        <p:tav tm="0">
                                          <p:val>
                                            <p:strVal val="#ppt_x"/>
                                          </p:val>
                                        </p:tav>
                                        <p:tav tm="100000">
                                          <p:val>
                                            <p:strVal val="#ppt_x"/>
                                          </p:val>
                                        </p:tav>
                                      </p:tavLst>
                                    </p:anim>
                                    <p:anim calcmode="lin" valueType="num">
                                      <p:cBhvr additive="base">
                                        <p:cTn id="26" dur="500" fill="hold"/>
                                        <p:tgtEl>
                                          <p:spTgt spid="68"/>
                                        </p:tgtEl>
                                        <p:attrNameLst>
                                          <p:attrName>ppt_y</p:attrName>
                                        </p:attrNameLst>
                                      </p:cBhvr>
                                      <p:tavLst>
                                        <p:tav tm="0">
                                          <p:val>
                                            <p:strVal val="1+#ppt_h/2"/>
                                          </p:val>
                                        </p:tav>
                                        <p:tav tm="100000">
                                          <p:val>
                                            <p:strVal val="#ppt_y"/>
                                          </p:val>
                                        </p:tav>
                                      </p:tavLst>
                                    </p:anim>
                                  </p:childTnLst>
                                </p:cTn>
                              </p:par>
                              <p:par>
                                <p:cTn id="27" presetID="2" presetClass="entr" presetSubtype="4" fill="hold" grpId="0" nodeType="withEffect">
                                  <p:stCondLst>
                                    <p:cond delay="0"/>
                                  </p:stCondLst>
                                  <p:childTnLst>
                                    <p:set>
                                      <p:cBhvr>
                                        <p:cTn id="28" dur="1" fill="hold">
                                          <p:stCondLst>
                                            <p:cond delay="0"/>
                                          </p:stCondLst>
                                        </p:cTn>
                                        <p:tgtEl>
                                          <p:spTgt spid="69"/>
                                        </p:tgtEl>
                                        <p:attrNameLst>
                                          <p:attrName>style.visibility</p:attrName>
                                        </p:attrNameLst>
                                      </p:cBhvr>
                                      <p:to>
                                        <p:strVal val="visible"/>
                                      </p:to>
                                    </p:set>
                                    <p:anim calcmode="lin" valueType="num">
                                      <p:cBhvr additive="base">
                                        <p:cTn id="29" dur="500" fill="hold"/>
                                        <p:tgtEl>
                                          <p:spTgt spid="69"/>
                                        </p:tgtEl>
                                        <p:attrNameLst>
                                          <p:attrName>ppt_x</p:attrName>
                                        </p:attrNameLst>
                                      </p:cBhvr>
                                      <p:tavLst>
                                        <p:tav tm="0">
                                          <p:val>
                                            <p:strVal val="#ppt_x"/>
                                          </p:val>
                                        </p:tav>
                                        <p:tav tm="100000">
                                          <p:val>
                                            <p:strVal val="#ppt_x"/>
                                          </p:val>
                                        </p:tav>
                                      </p:tavLst>
                                    </p:anim>
                                    <p:anim calcmode="lin" valueType="num">
                                      <p:cBhvr additive="base">
                                        <p:cTn id="30" dur="500" fill="hold"/>
                                        <p:tgtEl>
                                          <p:spTgt spid="6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48"/>
                                        </p:tgtEl>
                                        <p:attrNameLst>
                                          <p:attrName>style.visibility</p:attrName>
                                        </p:attrNameLst>
                                      </p:cBhvr>
                                      <p:to>
                                        <p:strVal val="visible"/>
                                      </p:to>
                                    </p:set>
                                    <p:anim calcmode="lin" valueType="num">
                                      <p:cBhvr additive="base">
                                        <p:cTn id="35" dur="500" fill="hold"/>
                                        <p:tgtEl>
                                          <p:spTgt spid="48"/>
                                        </p:tgtEl>
                                        <p:attrNameLst>
                                          <p:attrName>ppt_x</p:attrName>
                                        </p:attrNameLst>
                                      </p:cBhvr>
                                      <p:tavLst>
                                        <p:tav tm="0">
                                          <p:val>
                                            <p:strVal val="#ppt_x"/>
                                          </p:val>
                                        </p:tav>
                                        <p:tav tm="100000">
                                          <p:val>
                                            <p:strVal val="#ppt_x"/>
                                          </p:val>
                                        </p:tav>
                                      </p:tavLst>
                                    </p:anim>
                                    <p:anim calcmode="lin" valueType="num">
                                      <p:cBhvr additive="base">
                                        <p:cTn id="36" dur="500" fill="hold"/>
                                        <p:tgtEl>
                                          <p:spTgt spid="48"/>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3"/>
                                        </p:tgtEl>
                                        <p:attrNameLst>
                                          <p:attrName>style.visibility</p:attrName>
                                        </p:attrNameLst>
                                      </p:cBhvr>
                                      <p:to>
                                        <p:strVal val="visible"/>
                                      </p:to>
                                    </p:set>
                                    <p:anim calcmode="lin" valueType="num">
                                      <p:cBhvr additive="base">
                                        <p:cTn id="39" dur="500" fill="hold"/>
                                        <p:tgtEl>
                                          <p:spTgt spid="53"/>
                                        </p:tgtEl>
                                        <p:attrNameLst>
                                          <p:attrName>ppt_x</p:attrName>
                                        </p:attrNameLst>
                                      </p:cBhvr>
                                      <p:tavLst>
                                        <p:tav tm="0">
                                          <p:val>
                                            <p:strVal val="#ppt_x"/>
                                          </p:val>
                                        </p:tav>
                                        <p:tav tm="100000">
                                          <p:val>
                                            <p:strVal val="#ppt_x"/>
                                          </p:val>
                                        </p:tav>
                                      </p:tavLst>
                                    </p:anim>
                                    <p:anim calcmode="lin" valueType="num">
                                      <p:cBhvr additive="base">
                                        <p:cTn id="40" dur="500" fill="hold"/>
                                        <p:tgtEl>
                                          <p:spTgt spid="53"/>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grpId="0" nodeType="clickEffect">
                                  <p:stCondLst>
                                    <p:cond delay="0"/>
                                  </p:stCondLst>
                                  <p:childTnLst>
                                    <p:set>
                                      <p:cBhvr>
                                        <p:cTn id="44" dur="1" fill="hold">
                                          <p:stCondLst>
                                            <p:cond delay="0"/>
                                          </p:stCondLst>
                                        </p:cTn>
                                        <p:tgtEl>
                                          <p:spTgt spid="65"/>
                                        </p:tgtEl>
                                        <p:attrNameLst>
                                          <p:attrName>style.visibility</p:attrName>
                                        </p:attrNameLst>
                                      </p:cBhvr>
                                      <p:to>
                                        <p:strVal val="visible"/>
                                      </p:to>
                                    </p:set>
                                    <p:animEffect transition="in" filter="barn(inVertical)">
                                      <p:cBhvr>
                                        <p:cTn id="45" dur="500"/>
                                        <p:tgtEl>
                                          <p:spTgt spid="65"/>
                                        </p:tgtEl>
                                      </p:cBhvr>
                                    </p:animEffect>
                                  </p:childTnLst>
                                </p:cTn>
                              </p:par>
                            </p:childTnLst>
                          </p:cTn>
                        </p:par>
                      </p:childTnLst>
                    </p:cTn>
                  </p:par>
                  <p:par>
                    <p:cTn id="46" fill="hold">
                      <p:stCondLst>
                        <p:cond delay="indefinite"/>
                      </p:stCondLst>
                      <p:childTnLst>
                        <p:par>
                          <p:cTn id="47" fill="hold">
                            <p:stCondLst>
                              <p:cond delay="0"/>
                            </p:stCondLst>
                            <p:childTnLst>
                              <p:par>
                                <p:cTn id="48" presetID="6" presetClass="entr" presetSubtype="16" fill="hold" grpId="0" nodeType="clickEffect">
                                  <p:stCondLst>
                                    <p:cond delay="0"/>
                                  </p:stCondLst>
                                  <p:childTnLst>
                                    <p:set>
                                      <p:cBhvr>
                                        <p:cTn id="49" dur="1" fill="hold">
                                          <p:stCondLst>
                                            <p:cond delay="0"/>
                                          </p:stCondLst>
                                        </p:cTn>
                                        <p:tgtEl>
                                          <p:spTgt spid="66"/>
                                        </p:tgtEl>
                                        <p:attrNameLst>
                                          <p:attrName>style.visibility</p:attrName>
                                        </p:attrNameLst>
                                      </p:cBhvr>
                                      <p:to>
                                        <p:strVal val="visible"/>
                                      </p:to>
                                    </p:set>
                                    <p:animEffect transition="in" filter="circle(in)">
                                      <p:cBhvr>
                                        <p:cTn id="50" dur="20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828800" y="2114550"/>
            <a:ext cx="4648200" cy="338554"/>
          </a:xfrm>
        </p:spPr>
        <p:txBody>
          <a:bodyPr/>
          <a:lstStyle/>
          <a:p>
            <a:pPr marL="0" indent="0">
              <a:buNone/>
            </a:pPr>
            <a:r>
              <a:rPr kumimoji="1" lang="zh-CN" altLang="en-US" dirty="0" smtClean="0"/>
              <a:t>大数据开放平台的门户</a:t>
            </a:r>
            <a:endParaRPr kumimoji="1" lang="zh-CN" altLang="en-US" dirty="0"/>
          </a:p>
        </p:txBody>
      </p:sp>
      <p:grpSp>
        <p:nvGrpSpPr>
          <p:cNvPr id="4" name="组 24"/>
          <p:cNvGrpSpPr/>
          <p:nvPr/>
        </p:nvGrpSpPr>
        <p:grpSpPr>
          <a:xfrm>
            <a:off x="5181600" y="1504950"/>
            <a:ext cx="1447800" cy="1526977"/>
            <a:chOff x="609600" y="2495550"/>
            <a:chExt cx="1447800" cy="1526977"/>
          </a:xfrm>
        </p:grpSpPr>
        <p:sp>
          <p:nvSpPr>
            <p:cNvPr id="5" name="TextBox 4"/>
            <p:cNvSpPr txBox="1"/>
            <p:nvPr/>
          </p:nvSpPr>
          <p:spPr>
            <a:xfrm>
              <a:off x="685800" y="3714750"/>
              <a:ext cx="1295400" cy="307777"/>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i="1" dirty="0" smtClean="0">
                  <a:latin typeface="Segoe" pitchFamily="34" charset="0"/>
                </a:rPr>
                <a:t>Maple-BDWS</a:t>
              </a:r>
              <a:endParaRPr lang="en-US" i="1" dirty="0">
                <a:latin typeface="Segoe" pitchFamily="34" charset="0"/>
              </a:endParaRPr>
            </a:p>
          </p:txBody>
        </p:sp>
        <p:pic>
          <p:nvPicPr>
            <p:cNvPr id="6" name="图片 5"/>
            <p:cNvPicPr>
              <a:picLocks noChangeAspect="1"/>
            </p:cNvPicPr>
            <p:nvPr/>
          </p:nvPicPr>
          <p:blipFill>
            <a:blip r:embed="rId3"/>
            <a:stretch>
              <a:fillRect/>
            </a:stretch>
          </p:blipFill>
          <p:spPr>
            <a:xfrm>
              <a:off x="609600" y="2495550"/>
              <a:ext cx="1447800" cy="1378027"/>
            </a:xfrm>
            <a:prstGeom prst="rect">
              <a:avLst/>
            </a:prstGeom>
          </p:spPr>
        </p:pic>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60"/>
            <a:ext cx="8363938" cy="465512"/>
          </a:xfrm>
        </p:spPr>
        <p:txBody>
          <a:bodyPr/>
          <a:lstStyle/>
          <a:p>
            <a:r>
              <a:rPr lang="zh-CN" altLang="en-US" dirty="0" smtClean="0"/>
              <a:t>大数据工作站</a:t>
            </a:r>
            <a:r>
              <a:rPr lang="en-US" altLang="zh-CN" dirty="0" smtClean="0"/>
              <a:t>-</a:t>
            </a:r>
            <a:r>
              <a:rPr lang="en-US" dirty="0" smtClean="0"/>
              <a:t>Maple-</a:t>
            </a:r>
            <a:r>
              <a:rPr lang="en-US" altLang="zh-CN" dirty="0" smtClean="0"/>
              <a:t>BDWS</a:t>
            </a:r>
            <a:endParaRPr lang="en-US" dirty="0"/>
          </a:p>
        </p:txBody>
      </p:sp>
      <p:sp>
        <p:nvSpPr>
          <p:cNvPr id="26" name="内容占位符 5"/>
          <p:cNvSpPr txBox="1">
            <a:spLocks/>
          </p:cNvSpPr>
          <p:nvPr/>
        </p:nvSpPr>
        <p:spPr>
          <a:xfrm>
            <a:off x="389436" y="1085852"/>
            <a:ext cx="8363938" cy="2979277"/>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Tx/>
              <a:buNone/>
            </a:pPr>
            <a:endParaRPr lang="en-US" altLang="zh-CN" dirty="0" smtClean="0"/>
          </a:p>
        </p:txBody>
      </p:sp>
      <p:sp>
        <p:nvSpPr>
          <p:cNvPr id="28" name="内容占位符 5"/>
          <p:cNvSpPr txBox="1">
            <a:spLocks/>
          </p:cNvSpPr>
          <p:nvPr/>
        </p:nvSpPr>
        <p:spPr>
          <a:xfrm>
            <a:off x="304800" y="819150"/>
            <a:ext cx="8686800" cy="4114800"/>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dirty="0" smtClean="0"/>
              <a:t>功能</a:t>
            </a:r>
            <a:endParaRPr lang="en-US" altLang="zh-CN" dirty="0" smtClean="0"/>
          </a:p>
          <a:p>
            <a:pPr lvl="1"/>
            <a:r>
              <a:rPr lang="zh-CN" altLang="en-US" dirty="0" smtClean="0"/>
              <a:t>代码托管</a:t>
            </a:r>
            <a:endParaRPr lang="en-US" altLang="zh-CN" dirty="0" smtClean="0"/>
          </a:p>
          <a:p>
            <a:pPr lvl="1"/>
            <a:r>
              <a:rPr lang="zh-CN" altLang="en-US" dirty="0" smtClean="0"/>
              <a:t>编译部署</a:t>
            </a:r>
            <a:endParaRPr lang="en-US" altLang="zh-CN" dirty="0" smtClean="0"/>
          </a:p>
          <a:p>
            <a:pPr lvl="1"/>
            <a:r>
              <a:rPr lang="zh-CN" altLang="en-US" dirty="0" smtClean="0"/>
              <a:t>工作流设计</a:t>
            </a:r>
            <a:endParaRPr lang="en-US" altLang="zh-CN" dirty="0" smtClean="0"/>
          </a:p>
          <a:p>
            <a:pPr lvl="1"/>
            <a:r>
              <a:rPr lang="zh-CN" altLang="en-US" dirty="0" smtClean="0"/>
              <a:t>任务调度</a:t>
            </a:r>
            <a:endParaRPr lang="en-US" altLang="zh-CN" dirty="0" smtClean="0"/>
          </a:p>
          <a:p>
            <a:pPr lvl="1"/>
            <a:r>
              <a:rPr lang="zh-CN" altLang="en-US" dirty="0" smtClean="0"/>
              <a:t>数据</a:t>
            </a:r>
            <a:r>
              <a:rPr lang="en-US" altLang="zh-CN" dirty="0" smtClean="0"/>
              <a:t>&amp;</a:t>
            </a:r>
            <a:r>
              <a:rPr lang="zh-CN" altLang="en-US" dirty="0" smtClean="0"/>
              <a:t>任务信息浏览</a:t>
            </a:r>
            <a:endParaRPr lang="en-US" altLang="zh-CN" dirty="0" smtClean="0"/>
          </a:p>
          <a:p>
            <a:r>
              <a:rPr lang="zh-CN" altLang="en-US" dirty="0" smtClean="0"/>
              <a:t>特点</a:t>
            </a:r>
            <a:endParaRPr lang="en-US" altLang="zh-CN" dirty="0" smtClean="0"/>
          </a:p>
          <a:p>
            <a:pPr lvl="1"/>
            <a:r>
              <a:rPr lang="zh-CN" altLang="en-US" dirty="0" smtClean="0"/>
              <a:t>多个集群管理</a:t>
            </a:r>
            <a:endParaRPr lang="en-US" altLang="zh-CN" dirty="0" smtClean="0"/>
          </a:p>
          <a:p>
            <a:pPr lvl="1"/>
            <a:r>
              <a:rPr lang="zh-CN" altLang="en-US" dirty="0" smtClean="0"/>
              <a:t>多版本集群兼容</a:t>
            </a:r>
            <a:endParaRPr lang="en-US" altLang="zh-CN" dirty="0" smtClean="0"/>
          </a:p>
          <a:p>
            <a:pPr lvl="1"/>
            <a:r>
              <a:rPr lang="zh-CN" altLang="en-US" dirty="0" smtClean="0"/>
              <a:t>支持多项目管理</a:t>
            </a:r>
            <a:endParaRPr lang="en-US" altLang="zh-CN" dirty="0" smtClean="0"/>
          </a:p>
          <a:p>
            <a:pPr lvl="1"/>
            <a:r>
              <a:rPr lang="zh-CN" altLang="en-US" dirty="0" smtClean="0"/>
              <a:t>在线编译部署（</a:t>
            </a:r>
            <a:r>
              <a:rPr lang="en-US" altLang="zh-CN" dirty="0" smtClean="0"/>
              <a:t>One button to use</a:t>
            </a:r>
            <a:r>
              <a:rPr lang="zh-CN" altLang="en-US" dirty="0" smtClean="0"/>
              <a:t>）</a:t>
            </a:r>
            <a:endParaRPr lang="en-US" altLang="zh-CN" dirty="0" smtClean="0"/>
          </a:p>
          <a:p>
            <a:pPr lvl="1"/>
            <a:endParaRPr lang="en-US" altLang="zh-CN" dirty="0" smtClean="0"/>
          </a:p>
        </p:txBody>
      </p:sp>
    </p:spTree>
    <p:extLst>
      <p:ext uri="{BB962C8B-B14F-4D97-AF65-F5344CB8AC3E}">
        <p14:creationId xmlns="" xmlns:p14="http://schemas.microsoft.com/office/powerpoint/2010/main" val="2796033237"/>
      </p:ext>
    </p:extLst>
  </p:cSld>
  <p:clrMapOvr>
    <a:masterClrMapping/>
  </p:clrMapOvr>
  <p:transition>
    <p:fad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65512"/>
          </a:xfrm>
        </p:spPr>
        <p:txBody>
          <a:bodyPr/>
          <a:lstStyle/>
          <a:p>
            <a:r>
              <a:rPr lang="zh-CN" altLang="en-US" dirty="0" smtClean="0"/>
              <a:t>大数据工作站</a:t>
            </a:r>
            <a:r>
              <a:rPr lang="en-US" altLang="zh-CN" dirty="0" smtClean="0"/>
              <a:t>-</a:t>
            </a:r>
            <a:r>
              <a:rPr lang="zh-CN" altLang="en-US" dirty="0" smtClean="0"/>
              <a:t> </a:t>
            </a:r>
            <a:r>
              <a:rPr lang="en-US" altLang="zh-CN" dirty="0" smtClean="0"/>
              <a:t>Maple-BDWS</a:t>
            </a:r>
            <a:endParaRPr lang="zh-CN" altLang="en-US" dirty="0"/>
          </a:p>
        </p:txBody>
      </p:sp>
      <p:pic>
        <p:nvPicPr>
          <p:cNvPr id="7" name="图片 6"/>
          <p:cNvPicPr>
            <a:picLocks noChangeAspect="1"/>
          </p:cNvPicPr>
          <p:nvPr/>
        </p:nvPicPr>
        <p:blipFill>
          <a:blip r:embed="rId3"/>
          <a:stretch>
            <a:fillRect/>
          </a:stretch>
        </p:blipFill>
        <p:spPr>
          <a:xfrm>
            <a:off x="0" y="666750"/>
            <a:ext cx="9144000" cy="4457700"/>
          </a:xfrm>
          <a:prstGeom prst="rect">
            <a:avLst/>
          </a:prstGeom>
        </p:spPr>
      </p:pic>
    </p:spTree>
    <p:extLst>
      <p:ext uri="{BB962C8B-B14F-4D97-AF65-F5344CB8AC3E}">
        <p14:creationId xmlns="" xmlns:p14="http://schemas.microsoft.com/office/powerpoint/2010/main" val="1849546950"/>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00200" y="2190750"/>
            <a:ext cx="3563338" cy="338554"/>
          </a:xfrm>
        </p:spPr>
        <p:txBody>
          <a:bodyPr/>
          <a:lstStyle/>
          <a:p>
            <a:pPr marL="0" indent="0">
              <a:buNone/>
            </a:pPr>
            <a:r>
              <a:rPr kumimoji="1" lang="zh-CN" altLang="en-US" dirty="0" smtClean="0"/>
              <a:t>大数据开放平台的灵魂</a:t>
            </a:r>
            <a:endParaRPr kumimoji="1" lang="zh-CN" altLang="en-US" dirty="0"/>
          </a:p>
        </p:txBody>
      </p:sp>
      <p:grpSp>
        <p:nvGrpSpPr>
          <p:cNvPr id="4" name="组 24"/>
          <p:cNvGrpSpPr/>
          <p:nvPr/>
        </p:nvGrpSpPr>
        <p:grpSpPr>
          <a:xfrm>
            <a:off x="5087338" y="1581150"/>
            <a:ext cx="1447800" cy="1526977"/>
            <a:chOff x="609600" y="2495550"/>
            <a:chExt cx="1447800" cy="1526977"/>
          </a:xfrm>
        </p:grpSpPr>
        <p:sp>
          <p:nvSpPr>
            <p:cNvPr id="5" name="TextBox 4"/>
            <p:cNvSpPr txBox="1"/>
            <p:nvPr/>
          </p:nvSpPr>
          <p:spPr>
            <a:xfrm>
              <a:off x="685800" y="3714750"/>
              <a:ext cx="1295400" cy="307777"/>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i="1" dirty="0" smtClean="0">
                  <a:latin typeface="Segoe" pitchFamily="34" charset="0"/>
                </a:rPr>
                <a:t>Maple-SDK</a:t>
              </a:r>
              <a:endParaRPr lang="en-US" i="1" dirty="0">
                <a:latin typeface="Segoe" pitchFamily="34" charset="0"/>
              </a:endParaRPr>
            </a:p>
          </p:txBody>
        </p:sp>
        <p:pic>
          <p:nvPicPr>
            <p:cNvPr id="6" name="图片 5"/>
            <p:cNvPicPr>
              <a:picLocks noChangeAspect="1"/>
            </p:cNvPicPr>
            <p:nvPr/>
          </p:nvPicPr>
          <p:blipFill>
            <a:blip r:embed="rId3"/>
            <a:stretch>
              <a:fillRect/>
            </a:stretch>
          </p:blipFill>
          <p:spPr>
            <a:xfrm>
              <a:off x="609600" y="2495550"/>
              <a:ext cx="1447800" cy="1378027"/>
            </a:xfrm>
            <a:prstGeom prst="rect">
              <a:avLst/>
            </a:prstGeom>
          </p:spPr>
        </p:pic>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51520" y="141480"/>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en-US" altLang="zh-CN" sz="3200" dirty="0" smtClean="0">
                <a:latin typeface="微软雅黑" pitchFamily="34" charset="-122"/>
                <a:ea typeface="微软雅黑" pitchFamily="34" charset="-122"/>
              </a:rPr>
              <a:t>SDK For Integration </a:t>
            </a:r>
            <a:r>
              <a:rPr lang="en-US" altLang="zh-CN" sz="3200" dirty="0">
                <a:latin typeface="微软雅黑" pitchFamily="34" charset="-122"/>
                <a:ea typeface="微软雅黑" pitchFamily="34" charset="-122"/>
              </a:rPr>
              <a:t>T</a:t>
            </a:r>
            <a:r>
              <a:rPr lang="en-US" altLang="zh-CN" sz="3200" dirty="0" smtClean="0">
                <a:latin typeface="微软雅黑" pitchFamily="34" charset="-122"/>
                <a:ea typeface="微软雅黑" pitchFamily="34" charset="-122"/>
              </a:rPr>
              <a:t>echnical</a:t>
            </a:r>
          </a:p>
        </p:txBody>
      </p:sp>
      <p:grpSp>
        <p:nvGrpSpPr>
          <p:cNvPr id="2" name="组合 1"/>
          <p:cNvGrpSpPr/>
          <p:nvPr/>
        </p:nvGrpSpPr>
        <p:grpSpPr>
          <a:xfrm>
            <a:off x="1524000" y="1047750"/>
            <a:ext cx="6385440" cy="3701946"/>
            <a:chOff x="1589986" y="1279844"/>
            <a:chExt cx="6385440" cy="3701946"/>
          </a:xfrm>
        </p:grpSpPr>
        <p:pic>
          <p:nvPicPr>
            <p:cNvPr id="11" name="Picture 3" descr="C:\Users\Administrator\Desktop\hive_logo_medium.jpg"/>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3952186" y="1309216"/>
              <a:ext cx="692734" cy="638045"/>
            </a:xfrm>
            <a:prstGeom prst="rect">
              <a:avLst/>
            </a:prstGeom>
            <a:noFill/>
            <a:extLst>
              <a:ext uri="{909E8E84-426E-40dd-AFC4-6F175D3DCCD1}">
                <a14:hiddenFill xmlns="" xmlns:a14="http://schemas.microsoft.com/office/drawing/2010/main">
                  <a:solidFill>
                    <a:srgbClr val="FFFFFF"/>
                  </a:solidFill>
                </a14:hiddenFill>
              </a:ext>
            </a:extLst>
          </p:spPr>
        </p:pic>
        <p:pic>
          <p:nvPicPr>
            <p:cNvPr id="12" name="Picture 7" descr="C:\Users\Administrator\Desktop\flume-logo.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809186" y="1662620"/>
              <a:ext cx="836424" cy="836424"/>
            </a:xfrm>
            <a:prstGeom prst="rect">
              <a:avLst/>
            </a:prstGeom>
            <a:noFill/>
            <a:extLst>
              <a:ext uri="{909E8E84-426E-40dd-AFC4-6F175D3DCCD1}">
                <a14:hiddenFill xmlns="" xmlns:a14="http://schemas.microsoft.com/office/drawing/2010/main">
                  <a:solidFill>
                    <a:srgbClr val="FFFFFF"/>
                  </a:solidFill>
                </a14:hiddenFill>
              </a:ext>
            </a:extLst>
          </p:spPr>
        </p:pic>
        <p:pic>
          <p:nvPicPr>
            <p:cNvPr id="13" name="Picture 4" descr="C:\Users\Administrator\Desktop\pig-logo.gif"/>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247586" y="1279844"/>
              <a:ext cx="572669" cy="668374"/>
            </a:xfrm>
            <a:prstGeom prst="rect">
              <a:avLst/>
            </a:prstGeom>
            <a:noFill/>
            <a:extLst>
              <a:ext uri="{909E8E84-426E-40dd-AFC4-6F175D3DCCD1}">
                <a14:hiddenFill xmlns="" xmlns:a14="http://schemas.microsoft.com/office/drawing/2010/main">
                  <a:solidFill>
                    <a:srgbClr val="FFFFFF"/>
                  </a:solidFill>
                </a14:hiddenFill>
              </a:ext>
            </a:extLst>
          </p:spPr>
        </p:pic>
        <p:pic>
          <p:nvPicPr>
            <p:cNvPr id="14" name="Picture 6" descr="C:\Users\Administrator\Desktop\oozie_200x.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2561536" y="4495283"/>
              <a:ext cx="1542412" cy="362467"/>
            </a:xfrm>
            <a:prstGeom prst="rect">
              <a:avLst/>
            </a:prstGeom>
            <a:noFill/>
            <a:extLst>
              <a:ext uri="{909E8E84-426E-40dd-AFC4-6F175D3DCCD1}">
                <a14:hiddenFill xmlns="" xmlns:a14="http://schemas.microsoft.com/office/drawing/2010/main">
                  <a:solidFill>
                    <a:srgbClr val="FFFFFF"/>
                  </a:solidFill>
                </a14:hiddenFill>
              </a:ext>
            </a:extLst>
          </p:spPr>
        </p:pic>
        <p:pic>
          <p:nvPicPr>
            <p:cNvPr id="15" name="Picture 8" descr="C:\Users\Administrator\Desktop\spark-project-header1-cropped.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570673" y="4495283"/>
              <a:ext cx="1066800" cy="486507"/>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5"/>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5933386" y="2118044"/>
              <a:ext cx="1443514" cy="362254"/>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7" name="Picture 2" descr="C:\Users\Administrator\Desktop\hbase_logo.pn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1589986" y="3874049"/>
              <a:ext cx="1219200" cy="301395"/>
            </a:xfrm>
            <a:prstGeom prst="rect">
              <a:avLst/>
            </a:prstGeom>
            <a:noFill/>
            <a:extLst>
              <a:ext uri="{909E8E84-426E-40dd-AFC4-6F175D3DCCD1}">
                <a14:hiddenFill xmlns="" xmlns:a14="http://schemas.microsoft.com/office/drawing/2010/main">
                  <a:solidFill>
                    <a:srgbClr val="FFFFFF"/>
                  </a:solidFill>
                </a14:hiddenFill>
              </a:ext>
            </a:extLst>
          </p:spPr>
        </p:pic>
        <p:pic>
          <p:nvPicPr>
            <p:cNvPr id="18" name="Picture 3"/>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1814454" y="2882078"/>
              <a:ext cx="1400291" cy="30276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19" name="Picture 4" descr="C:\Users\Administrator\Desktop\logo-mongodb-header.png"/>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6343650" y="2651444"/>
              <a:ext cx="1631776" cy="466221"/>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Freeform 8"/>
            <p:cNvSpPr>
              <a:spLocks/>
            </p:cNvSpPr>
            <p:nvPr/>
          </p:nvSpPr>
          <p:spPr bwMode="auto">
            <a:xfrm rot="21097023">
              <a:off x="2778163" y="2171126"/>
              <a:ext cx="2025576" cy="1462618"/>
            </a:xfrm>
            <a:custGeom>
              <a:avLst/>
              <a:gdLst>
                <a:gd name="T0" fmla="*/ 371 w 484"/>
                <a:gd name="T1" fmla="*/ 25 h 217"/>
                <a:gd name="T2" fmla="*/ 152 w 484"/>
                <a:gd name="T3" fmla="*/ 108 h 217"/>
                <a:gd name="T4" fmla="*/ 0 w 484"/>
                <a:gd name="T5" fmla="*/ 183 h 217"/>
                <a:gd name="T6" fmla="*/ 22 w 484"/>
                <a:gd name="T7" fmla="*/ 217 h 217"/>
                <a:gd name="T8" fmla="*/ 168 w 484"/>
                <a:gd name="T9" fmla="*/ 145 h 217"/>
                <a:gd name="T10" fmla="*/ 386 w 484"/>
                <a:gd name="T11" fmla="*/ 63 h 217"/>
                <a:gd name="T12" fmla="*/ 393 w 484"/>
                <a:gd name="T13" fmla="*/ 81 h 217"/>
                <a:gd name="T14" fmla="*/ 484 w 484"/>
                <a:gd name="T15" fmla="*/ 0 h 217"/>
                <a:gd name="T16" fmla="*/ 363 w 484"/>
                <a:gd name="T17" fmla="*/ 5 h 217"/>
                <a:gd name="T18" fmla="*/ 371 w 484"/>
                <a:gd name="T19" fmla="*/ 25 h 2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84" h="217">
                  <a:moveTo>
                    <a:pt x="371" y="25"/>
                  </a:moveTo>
                  <a:cubicBezTo>
                    <a:pt x="294" y="50"/>
                    <a:pt x="221" y="78"/>
                    <a:pt x="152" y="108"/>
                  </a:cubicBezTo>
                  <a:cubicBezTo>
                    <a:pt x="97" y="132"/>
                    <a:pt x="47" y="157"/>
                    <a:pt x="0" y="183"/>
                  </a:cubicBezTo>
                  <a:cubicBezTo>
                    <a:pt x="22" y="217"/>
                    <a:pt x="22" y="217"/>
                    <a:pt x="22" y="217"/>
                  </a:cubicBezTo>
                  <a:cubicBezTo>
                    <a:pt x="67" y="192"/>
                    <a:pt x="115" y="168"/>
                    <a:pt x="168" y="145"/>
                  </a:cubicBezTo>
                  <a:cubicBezTo>
                    <a:pt x="236" y="115"/>
                    <a:pt x="309" y="87"/>
                    <a:pt x="386" y="63"/>
                  </a:cubicBezTo>
                  <a:cubicBezTo>
                    <a:pt x="393" y="81"/>
                    <a:pt x="393" y="81"/>
                    <a:pt x="393" y="81"/>
                  </a:cubicBezTo>
                  <a:cubicBezTo>
                    <a:pt x="484" y="0"/>
                    <a:pt x="484" y="0"/>
                    <a:pt x="484" y="0"/>
                  </a:cubicBezTo>
                  <a:cubicBezTo>
                    <a:pt x="363" y="5"/>
                    <a:pt x="363" y="5"/>
                    <a:pt x="363" y="5"/>
                  </a:cubicBezTo>
                  <a:lnTo>
                    <a:pt x="371" y="25"/>
                  </a:lnTo>
                  <a:close/>
                </a:path>
              </a:pathLst>
            </a:custGeom>
            <a:gradFill flip="none" rotWithShape="1">
              <a:gsLst>
                <a:gs pos="0">
                  <a:schemeClr val="tx1">
                    <a:alpha val="0"/>
                  </a:schemeClr>
                </a:gs>
                <a:gs pos="100000">
                  <a:schemeClr val="tx1"/>
                </a:gs>
              </a:gsLst>
              <a:lin ang="0" scaled="0"/>
              <a:tileRect/>
            </a:gradFill>
            <a:ln>
              <a:noFill/>
            </a:ln>
            <a:effectLst/>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defTabSz="342931"/>
              <a:endParaRPr lang="en-US" sz="900" dirty="0">
                <a:solidFill>
                  <a:prstClr val="white"/>
                </a:solidFill>
              </a:endParaRPr>
            </a:p>
          </p:txBody>
        </p:sp>
        <p:sp>
          <p:nvSpPr>
            <p:cNvPr id="22" name="Freeform 10"/>
            <p:cNvSpPr>
              <a:spLocks/>
            </p:cNvSpPr>
            <p:nvPr/>
          </p:nvSpPr>
          <p:spPr bwMode="auto">
            <a:xfrm rot="2131771">
              <a:off x="4523942" y="2500640"/>
              <a:ext cx="2201814" cy="1125410"/>
            </a:xfrm>
            <a:custGeom>
              <a:avLst/>
              <a:gdLst>
                <a:gd name="T0" fmla="*/ 369 w 369"/>
                <a:gd name="T1" fmla="*/ 111 h 121"/>
                <a:gd name="T2" fmla="*/ 269 w 369"/>
                <a:gd name="T3" fmla="*/ 43 h 121"/>
                <a:gd name="T4" fmla="*/ 264 w 369"/>
                <a:gd name="T5" fmla="*/ 61 h 121"/>
                <a:gd name="T6" fmla="*/ 9 w 369"/>
                <a:gd name="T7" fmla="*/ 0 h 121"/>
                <a:gd name="T8" fmla="*/ 0 w 369"/>
                <a:gd name="T9" fmla="*/ 39 h 121"/>
                <a:gd name="T10" fmla="*/ 253 w 369"/>
                <a:gd name="T11" fmla="*/ 99 h 121"/>
                <a:gd name="T12" fmla="*/ 247 w 369"/>
                <a:gd name="T13" fmla="*/ 121 h 121"/>
                <a:gd name="T14" fmla="*/ 369 w 369"/>
                <a:gd name="T15" fmla="*/ 11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69" h="121">
                  <a:moveTo>
                    <a:pt x="369" y="111"/>
                  </a:moveTo>
                  <a:cubicBezTo>
                    <a:pt x="269" y="43"/>
                    <a:pt x="269" y="43"/>
                    <a:pt x="269" y="43"/>
                  </a:cubicBezTo>
                  <a:cubicBezTo>
                    <a:pt x="264" y="61"/>
                    <a:pt x="264" y="61"/>
                    <a:pt x="264" y="61"/>
                  </a:cubicBezTo>
                  <a:cubicBezTo>
                    <a:pt x="183" y="37"/>
                    <a:pt x="97" y="17"/>
                    <a:pt x="9" y="0"/>
                  </a:cubicBezTo>
                  <a:cubicBezTo>
                    <a:pt x="0" y="39"/>
                    <a:pt x="0" y="39"/>
                    <a:pt x="0" y="39"/>
                  </a:cubicBezTo>
                  <a:cubicBezTo>
                    <a:pt x="88" y="56"/>
                    <a:pt x="172" y="76"/>
                    <a:pt x="253" y="99"/>
                  </a:cubicBezTo>
                  <a:cubicBezTo>
                    <a:pt x="247" y="121"/>
                    <a:pt x="247" y="121"/>
                    <a:pt x="247" y="121"/>
                  </a:cubicBezTo>
                  <a:lnTo>
                    <a:pt x="369" y="111"/>
                  </a:lnTo>
                  <a:close/>
                </a:path>
              </a:pathLst>
            </a:custGeom>
            <a:gradFill flip="none" rotWithShape="1">
              <a:gsLst>
                <a:gs pos="0">
                  <a:schemeClr val="tx1">
                    <a:alpha val="0"/>
                  </a:schemeClr>
                </a:gs>
                <a:gs pos="100000">
                  <a:schemeClr val="tx1"/>
                </a:gs>
              </a:gsLst>
              <a:lin ang="0" scaled="0"/>
              <a:tileRect/>
            </a:gradFill>
            <a:ln>
              <a:noFill/>
            </a:ln>
          </p:spPr>
          <p:txBody>
            <a:bodyPr vert="horz" wrap="square" lIns="68586" tIns="34294" rIns="68586" bIns="34294" numCol="1" anchor="t" anchorCtr="0" compatLnSpc="1">
              <a:prstTxWarp prst="textNoShape">
                <a:avLst/>
              </a:prstTxWarp>
            </a:bodyPr>
            <a:lstStyle/>
            <a:p>
              <a:endParaRPr lang="en-US" dirty="0">
                <a:solidFill>
                  <a:prstClr val="black"/>
                </a:solidFill>
              </a:endParaRPr>
            </a:p>
          </p:txBody>
        </p:sp>
        <p:sp>
          <p:nvSpPr>
            <p:cNvPr id="23" name="Freeform 9"/>
            <p:cNvSpPr>
              <a:spLocks/>
            </p:cNvSpPr>
            <p:nvPr/>
          </p:nvSpPr>
          <p:spPr bwMode="auto">
            <a:xfrm rot="600000" flipH="1">
              <a:off x="3018424" y="3952612"/>
              <a:ext cx="2776622" cy="423403"/>
            </a:xfrm>
            <a:custGeom>
              <a:avLst/>
              <a:gdLst>
                <a:gd name="T0" fmla="*/ 204 w 319"/>
                <a:gd name="T1" fmla="*/ 19 h 81"/>
                <a:gd name="T2" fmla="*/ 0 w 319"/>
                <a:gd name="T3" fmla="*/ 25 h 81"/>
                <a:gd name="T4" fmla="*/ 1 w 319"/>
                <a:gd name="T5" fmla="*/ 65 h 81"/>
                <a:gd name="T6" fmla="*/ 204 w 319"/>
                <a:gd name="T7" fmla="*/ 59 h 81"/>
                <a:gd name="T8" fmla="*/ 204 w 319"/>
                <a:gd name="T9" fmla="*/ 81 h 81"/>
                <a:gd name="T10" fmla="*/ 319 w 319"/>
                <a:gd name="T11" fmla="*/ 39 h 81"/>
                <a:gd name="T12" fmla="*/ 204 w 319"/>
                <a:gd name="T13" fmla="*/ 0 h 81"/>
                <a:gd name="T14" fmla="*/ 204 w 319"/>
                <a:gd name="T15" fmla="*/ 19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9" h="81">
                  <a:moveTo>
                    <a:pt x="204" y="19"/>
                  </a:moveTo>
                  <a:cubicBezTo>
                    <a:pt x="136" y="19"/>
                    <a:pt x="67" y="21"/>
                    <a:pt x="0" y="25"/>
                  </a:cubicBezTo>
                  <a:cubicBezTo>
                    <a:pt x="1" y="65"/>
                    <a:pt x="1" y="65"/>
                    <a:pt x="1" y="65"/>
                  </a:cubicBezTo>
                  <a:cubicBezTo>
                    <a:pt x="68" y="61"/>
                    <a:pt x="136" y="60"/>
                    <a:pt x="204" y="59"/>
                  </a:cubicBezTo>
                  <a:cubicBezTo>
                    <a:pt x="204" y="81"/>
                    <a:pt x="204" y="81"/>
                    <a:pt x="204" y="81"/>
                  </a:cubicBezTo>
                  <a:cubicBezTo>
                    <a:pt x="319" y="39"/>
                    <a:pt x="319" y="39"/>
                    <a:pt x="319" y="39"/>
                  </a:cubicBezTo>
                  <a:cubicBezTo>
                    <a:pt x="204" y="0"/>
                    <a:pt x="204" y="0"/>
                    <a:pt x="204" y="0"/>
                  </a:cubicBezTo>
                  <a:lnTo>
                    <a:pt x="204" y="19"/>
                  </a:lnTo>
                  <a:close/>
                </a:path>
              </a:pathLst>
            </a:custGeom>
            <a:gradFill flip="none" rotWithShape="1">
              <a:gsLst>
                <a:gs pos="0">
                  <a:schemeClr val="tx1">
                    <a:alpha val="0"/>
                  </a:schemeClr>
                </a:gs>
                <a:gs pos="100000">
                  <a:schemeClr val="tx1"/>
                </a:gs>
              </a:gsLst>
              <a:lin ang="600000" scaled="0"/>
              <a:tileRect/>
            </a:gradFill>
            <a:ln>
              <a:noFill/>
            </a:ln>
          </p:spPr>
          <p:txBody>
            <a:bodyPr vert="horz" wrap="square" lIns="68586" tIns="34294" rIns="68586" bIns="34294" numCol="1" anchor="t" anchorCtr="0" compatLnSpc="1">
              <a:prstTxWarp prst="textNoShape">
                <a:avLst/>
              </a:prstTxWarp>
            </a:bodyPr>
            <a:lstStyle/>
            <a:p>
              <a:endParaRPr lang="en-US" dirty="0">
                <a:solidFill>
                  <a:prstClr val="black"/>
                </a:solidFill>
              </a:endParaRPr>
            </a:p>
          </p:txBody>
        </p:sp>
      </p:grpSp>
      <p:pic>
        <p:nvPicPr>
          <p:cNvPr id="2050" name="Picture 2" descr="C:\Users\Administrator\Desktop\bigdata图标\avro-logo.png"/>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6553200" y="3333750"/>
            <a:ext cx="1268413" cy="393700"/>
          </a:xfrm>
          <a:prstGeom prst="rect">
            <a:avLst/>
          </a:prstGeom>
          <a:noFill/>
          <a:extLst>
            <a:ext uri="{909E8E84-426E-40dd-AFC4-6F175D3DCCD1}">
              <a14:hiddenFill xmlns="" xmlns:a14="http://schemas.microsoft.com/office/drawing/2010/main">
                <a:solidFill>
                  <a:srgbClr val="FFFFFF"/>
                </a:solidFill>
              </a14:hiddenFill>
            </a:ext>
          </a:extLst>
        </p:spPr>
      </p:pic>
      <p:pic>
        <p:nvPicPr>
          <p:cNvPr id="38" name="Picture 2" descr="C:\Users\Administrator\Desktop\bigdata图标\mantle-mahout.png"/>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5715000" y="4068917"/>
            <a:ext cx="2003424" cy="788833"/>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4" name="组 24"/>
          <p:cNvGrpSpPr/>
          <p:nvPr/>
        </p:nvGrpSpPr>
        <p:grpSpPr>
          <a:xfrm>
            <a:off x="3962400" y="2190750"/>
            <a:ext cx="1447800" cy="1542365"/>
            <a:chOff x="609600" y="2495550"/>
            <a:chExt cx="1447800" cy="1542365"/>
          </a:xfrm>
        </p:grpSpPr>
        <p:sp>
          <p:nvSpPr>
            <p:cNvPr id="25" name="TextBox 24"/>
            <p:cNvSpPr txBox="1"/>
            <p:nvPr/>
          </p:nvSpPr>
          <p:spPr>
            <a:xfrm>
              <a:off x="685800" y="3714750"/>
              <a:ext cx="1218263" cy="323165"/>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Maple-SDK</a:t>
              </a:r>
              <a:endParaRPr lang="en-US" sz="1500" i="1" dirty="0">
                <a:latin typeface="Segoe" pitchFamily="34" charset="0"/>
              </a:endParaRPr>
            </a:p>
          </p:txBody>
        </p:sp>
        <p:pic>
          <p:nvPicPr>
            <p:cNvPr id="28" name="图片 27"/>
            <p:cNvPicPr>
              <a:picLocks noChangeAspect="1"/>
            </p:cNvPicPr>
            <p:nvPr/>
          </p:nvPicPr>
          <p:blipFill>
            <a:blip r:embed="rId13"/>
            <a:stretch>
              <a:fillRect/>
            </a:stretch>
          </p:blipFill>
          <p:spPr>
            <a:xfrm>
              <a:off x="609600" y="2495550"/>
              <a:ext cx="1447800" cy="1378027"/>
            </a:xfrm>
            <a:prstGeom prst="rect">
              <a:avLst/>
            </a:prstGeom>
          </p:spPr>
        </p:pic>
      </p:grpSp>
    </p:spTree>
    <p:extLst>
      <p:ext uri="{BB962C8B-B14F-4D97-AF65-F5344CB8AC3E}">
        <p14:creationId xmlns="" xmlns:p14="http://schemas.microsoft.com/office/powerpoint/2010/main" val="3308408802"/>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60"/>
            <a:ext cx="8363938" cy="465512"/>
          </a:xfrm>
        </p:spPr>
        <p:txBody>
          <a:bodyPr/>
          <a:lstStyle/>
          <a:p>
            <a:r>
              <a:rPr lang="zh-CN" altLang="en-US" dirty="0" smtClean="0"/>
              <a:t>大数据开发包</a:t>
            </a:r>
            <a:r>
              <a:rPr lang="en-US" altLang="zh-CN" dirty="0" smtClean="0"/>
              <a:t>-</a:t>
            </a:r>
            <a:r>
              <a:rPr lang="en-US" dirty="0" smtClean="0"/>
              <a:t>Maple-</a:t>
            </a:r>
            <a:r>
              <a:rPr lang="en-US" altLang="zh-CN" dirty="0" smtClean="0"/>
              <a:t>SDK</a:t>
            </a:r>
            <a:endParaRPr lang="en-US" dirty="0"/>
          </a:p>
        </p:txBody>
      </p:sp>
      <p:sp>
        <p:nvSpPr>
          <p:cNvPr id="26" name="内容占位符 5"/>
          <p:cNvSpPr txBox="1">
            <a:spLocks/>
          </p:cNvSpPr>
          <p:nvPr/>
        </p:nvSpPr>
        <p:spPr>
          <a:xfrm>
            <a:off x="389436" y="1085852"/>
            <a:ext cx="8363938" cy="2979277"/>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Tx/>
              <a:buNone/>
            </a:pPr>
            <a:endParaRPr lang="en-US" altLang="zh-CN" dirty="0" smtClean="0"/>
          </a:p>
        </p:txBody>
      </p:sp>
      <p:sp>
        <p:nvSpPr>
          <p:cNvPr id="28" name="内容占位符 5"/>
          <p:cNvSpPr txBox="1">
            <a:spLocks/>
          </p:cNvSpPr>
          <p:nvPr/>
        </p:nvSpPr>
        <p:spPr>
          <a:xfrm>
            <a:off x="304800" y="819150"/>
            <a:ext cx="8686800" cy="4114800"/>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dirty="0" smtClean="0"/>
              <a:t>数据建模（</a:t>
            </a:r>
            <a:r>
              <a:rPr lang="en-US" altLang="zh-CN" dirty="0" err="1" smtClean="0"/>
              <a:t>DataSource</a:t>
            </a:r>
            <a:r>
              <a:rPr lang="zh-CN" altLang="en-US" dirty="0" smtClean="0"/>
              <a:t>）</a:t>
            </a:r>
            <a:endParaRPr lang="en-US" altLang="zh-CN" dirty="0" smtClean="0"/>
          </a:p>
          <a:p>
            <a:r>
              <a:rPr lang="en-US" altLang="zh-CN" dirty="0" smtClean="0"/>
              <a:t>Avro-</a:t>
            </a:r>
            <a:r>
              <a:rPr lang="en-US" altLang="zh-CN" dirty="0" err="1" smtClean="0"/>
              <a:t>Mapreduce</a:t>
            </a:r>
            <a:r>
              <a:rPr lang="zh-CN" altLang="en-US" dirty="0" smtClean="0"/>
              <a:t>编程库</a:t>
            </a:r>
            <a:endParaRPr lang="en-US" altLang="zh-CN" dirty="0" smtClean="0"/>
          </a:p>
          <a:p>
            <a:r>
              <a:rPr lang="en-US" altLang="zh-CN" dirty="0" smtClean="0"/>
              <a:t>Flume-</a:t>
            </a:r>
            <a:r>
              <a:rPr lang="en-US" altLang="zh-CN" dirty="0" err="1" smtClean="0"/>
              <a:t>ng</a:t>
            </a:r>
            <a:r>
              <a:rPr lang="zh-CN" altLang="en-US" dirty="0" smtClean="0"/>
              <a:t>扩展组件（</a:t>
            </a:r>
            <a:r>
              <a:rPr lang="en-US" altLang="zh-CN" dirty="0" smtClean="0"/>
              <a:t>Flume-</a:t>
            </a:r>
            <a:r>
              <a:rPr lang="en-US" altLang="zh-CN" dirty="0" err="1" smtClean="0"/>
              <a:t>ng</a:t>
            </a:r>
            <a:r>
              <a:rPr lang="en-US" altLang="zh-CN" dirty="0" smtClean="0"/>
              <a:t>-ext</a:t>
            </a:r>
            <a:r>
              <a:rPr lang="zh-CN" altLang="en-US" dirty="0" smtClean="0"/>
              <a:t>）</a:t>
            </a:r>
            <a:endParaRPr lang="en-US" altLang="zh-CN" dirty="0" smtClean="0"/>
          </a:p>
          <a:p>
            <a:r>
              <a:rPr lang="zh-CN" altLang="en-US" dirty="0" smtClean="0"/>
              <a:t>统计分析（</a:t>
            </a:r>
            <a:r>
              <a:rPr lang="en-US" altLang="zh-CN" dirty="0" smtClean="0"/>
              <a:t>Maple-Report</a:t>
            </a:r>
            <a:r>
              <a:rPr lang="zh-CN" altLang="en-US" dirty="0" smtClean="0"/>
              <a:t>）</a:t>
            </a:r>
            <a:endParaRPr lang="en-US" altLang="zh-CN" dirty="0" smtClean="0"/>
          </a:p>
          <a:p>
            <a:r>
              <a:rPr lang="zh-CN" altLang="en-US" dirty="0" smtClean="0"/>
              <a:t>分布式索引（</a:t>
            </a:r>
            <a:r>
              <a:rPr lang="en-US" altLang="zh-CN" dirty="0" smtClean="0"/>
              <a:t>Maple-Index</a:t>
            </a:r>
            <a:r>
              <a:rPr lang="zh-CN" altLang="en-US" dirty="0" smtClean="0"/>
              <a:t>）</a:t>
            </a:r>
            <a:endParaRPr lang="en-US" altLang="zh-CN" dirty="0" smtClean="0"/>
          </a:p>
          <a:p>
            <a:pPr lvl="1"/>
            <a:endParaRPr lang="en-US" altLang="zh-CN" dirty="0" smtClean="0"/>
          </a:p>
        </p:txBody>
      </p:sp>
    </p:spTree>
    <p:extLst>
      <p:ext uri="{BB962C8B-B14F-4D97-AF65-F5344CB8AC3E}">
        <p14:creationId xmlns="" xmlns:p14="http://schemas.microsoft.com/office/powerpoint/2010/main" val="2796033237"/>
      </p:ext>
    </p:extLst>
  </p:cSld>
  <p:clrMapOvr>
    <a:masterClrMapping/>
  </p:clrMapOvr>
  <p:transition>
    <p:fad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694462" y="1733550"/>
            <a:ext cx="7601938" cy="1144929"/>
          </a:xfrm>
        </p:spPr>
        <p:txBody>
          <a:bodyPr/>
          <a:lstStyle/>
          <a:p>
            <a:pPr marL="0" indent="0">
              <a:buNone/>
            </a:pPr>
            <a:r>
              <a:rPr kumimoji="1" lang="zh-CN" altLang="en-US" dirty="0" smtClean="0"/>
              <a:t>大数据建模（</a:t>
            </a:r>
            <a:r>
              <a:rPr kumimoji="1" lang="en-US" altLang="zh-CN" dirty="0" err="1" smtClean="0"/>
              <a:t>DataSourcec</a:t>
            </a:r>
            <a:r>
              <a:rPr kumimoji="1" lang="zh-CN" altLang="en-US" dirty="0" smtClean="0"/>
              <a:t>）</a:t>
            </a:r>
            <a:endParaRPr kumimoji="1" lang="en-US" altLang="zh-CN" dirty="0" smtClean="0"/>
          </a:p>
          <a:p>
            <a:pPr marL="0" indent="0">
              <a:buNone/>
            </a:pPr>
            <a:r>
              <a:rPr kumimoji="1" lang="en-US" altLang="zh-CN" dirty="0" smtClean="0"/>
              <a:t>        </a:t>
            </a:r>
            <a:r>
              <a:rPr kumimoji="1" lang="zh-CN" altLang="en-US" dirty="0" smtClean="0"/>
              <a:t>适用于大数据的动态、自动建模系统</a:t>
            </a:r>
            <a:endParaRPr kumimoji="1" lang="en-US" altLang="zh-CN" dirty="0" smtClean="0"/>
          </a:p>
          <a:p>
            <a:pPr marL="0" indent="0">
              <a:buNone/>
            </a:pPr>
            <a:r>
              <a:rPr kumimoji="1" lang="en-US" altLang="zh-CN" dirty="0" smtClean="0"/>
              <a:t>        </a:t>
            </a:r>
            <a:r>
              <a:rPr kumimoji="1" lang="zh-CN" altLang="en-US" dirty="0" smtClean="0"/>
              <a:t>实现数据导向理念的基础</a:t>
            </a:r>
            <a:endParaRPr kumimoji="1" lang="en-US" altLang="zh-CN" dirty="0" smtClean="0"/>
          </a:p>
        </p:txBody>
      </p:sp>
      <p:grpSp>
        <p:nvGrpSpPr>
          <p:cNvPr id="4" name="组合 10"/>
          <p:cNvGrpSpPr/>
          <p:nvPr/>
        </p:nvGrpSpPr>
        <p:grpSpPr>
          <a:xfrm>
            <a:off x="685800" y="1657350"/>
            <a:ext cx="920565" cy="1032391"/>
            <a:chOff x="762000" y="1800225"/>
            <a:chExt cx="920565" cy="1032391"/>
          </a:xfrm>
        </p:grpSpPr>
        <p:pic>
          <p:nvPicPr>
            <p:cNvPr id="5"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96144" y="-53329"/>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rPr>
              <a:t>大数据技术发展</a:t>
            </a:r>
            <a:endParaRPr lang="en-US" altLang="zh-CN" sz="3200" dirty="0" smtClean="0">
              <a:latin typeface="+mn-ea"/>
            </a:endParaRPr>
          </a:p>
        </p:txBody>
      </p:sp>
      <p:pic>
        <p:nvPicPr>
          <p:cNvPr id="5" name="Picture 3"/>
          <p:cNvPicPr>
            <a:picLocks noChangeAspect="1"/>
          </p:cNvPicPr>
          <p:nvPr/>
        </p:nvPicPr>
        <p:blipFill rotWithShape="1">
          <a:blip r:embed="rId3">
            <a:extLst>
              <a:ext uri="{28A0092B-C50C-407E-A947-70E740481C1C}">
                <a14:useLocalDpi xmlns="" xmlns:a14="http://schemas.microsoft.com/office/drawing/2010/main" val="0"/>
              </a:ext>
            </a:extLst>
          </a:blip>
          <a:srcRect l="42191" r="18477"/>
          <a:stretch/>
        </p:blipFill>
        <p:spPr>
          <a:xfrm>
            <a:off x="0" y="742950"/>
            <a:ext cx="4047274" cy="4572000"/>
          </a:xfrm>
          <a:prstGeom prst="rect">
            <a:avLst/>
          </a:prstGeom>
        </p:spPr>
      </p:pic>
      <p:grpSp>
        <p:nvGrpSpPr>
          <p:cNvPr id="3" name="组合 2"/>
          <p:cNvGrpSpPr/>
          <p:nvPr/>
        </p:nvGrpSpPr>
        <p:grpSpPr>
          <a:xfrm>
            <a:off x="3429000" y="4171950"/>
            <a:ext cx="5791200" cy="889498"/>
            <a:chOff x="1600200" y="911611"/>
            <a:chExt cx="5791200" cy="889498"/>
          </a:xfrm>
        </p:grpSpPr>
        <p:pic>
          <p:nvPicPr>
            <p:cNvPr id="3074" name="Picture 2" descr="C:\Users\Administrator\Desktop\hadoop-logo.jp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00200" y="971550"/>
              <a:ext cx="1344431"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6" name="Text Placeholder 2"/>
            <p:cNvSpPr txBox="1">
              <a:spLocks/>
            </p:cNvSpPr>
            <p:nvPr/>
          </p:nvSpPr>
          <p:spPr>
            <a:xfrm>
              <a:off x="3161198" y="1276350"/>
              <a:ext cx="4230202" cy="52475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100" dirty="0"/>
                <a:t>Native </a:t>
              </a:r>
              <a:r>
                <a:rPr lang="en-US" altLang="zh-CN" sz="1100" dirty="0" smtClean="0"/>
                <a:t>lib</a:t>
              </a:r>
            </a:p>
            <a:p>
              <a:pPr lvl="0"/>
              <a:r>
                <a:rPr lang="en-US" altLang="zh-CN" sz="1100" dirty="0" smtClean="0"/>
                <a:t>Checksum</a:t>
              </a:r>
              <a:r>
                <a:rPr lang="zh-CN" altLang="en-US" sz="1100" dirty="0"/>
                <a:t> 机制</a:t>
              </a:r>
            </a:p>
            <a:p>
              <a:pPr lvl="0"/>
              <a:r>
                <a:rPr lang="en-US" altLang="zh-CN" sz="1100" dirty="0"/>
                <a:t>S</a:t>
              </a:r>
              <a:r>
                <a:rPr lang="zh-CN" altLang="zh-CN" sz="1100" dirty="0"/>
                <a:t>hort</a:t>
              </a:r>
              <a:r>
                <a:rPr lang="en-US" altLang="zh-CN" sz="1100" dirty="0"/>
                <a:t>C</a:t>
              </a:r>
              <a:r>
                <a:rPr lang="zh-CN" altLang="zh-CN" sz="1100" dirty="0"/>
                <a:t>ircuit</a:t>
              </a:r>
              <a:r>
                <a:rPr lang="en-US" altLang="zh-CN" sz="1100" dirty="0"/>
                <a:t> </a:t>
              </a:r>
              <a:r>
                <a:rPr lang="en-US" altLang="zh-CN" sz="1100" dirty="0" smtClean="0"/>
                <a:t>Read</a:t>
              </a:r>
              <a:endParaRPr lang="zh-CN" altLang="en-US" sz="1100" dirty="0"/>
            </a:p>
          </p:txBody>
        </p:sp>
        <p:sp>
          <p:nvSpPr>
            <p:cNvPr id="7" name="Rectangle 44"/>
            <p:cNvSpPr/>
            <p:nvPr/>
          </p:nvSpPr>
          <p:spPr>
            <a:xfrm>
              <a:off x="3055572" y="911611"/>
              <a:ext cx="2430828" cy="284685"/>
            </a:xfrm>
            <a:prstGeom prst="rect">
              <a:avLst/>
            </a:prstGeom>
          </p:spPr>
          <p:txBody>
            <a:bodyPr wrap="square" lIns="68571" tIns="34286" rIns="68571" bIns="34286">
              <a:spAutoFit/>
            </a:bodyPr>
            <a:lstStyle/>
            <a:p>
              <a:pPr algn="ctr"/>
              <a:r>
                <a:rPr lang="zh-CN" altLang="en-US" dirty="0" smtClean="0">
                  <a:latin typeface="Segoe UI Light" pitchFamily="34" charset="0"/>
                </a:rPr>
                <a:t>一头奔跑的大象，不断进化</a:t>
              </a:r>
              <a:endParaRPr lang="en-US" dirty="0">
                <a:latin typeface="Segoe UI Light" pitchFamily="34" charset="0"/>
              </a:endParaRPr>
            </a:p>
          </p:txBody>
        </p:sp>
      </p:grpSp>
      <p:grpSp>
        <p:nvGrpSpPr>
          <p:cNvPr id="11" name="组合 10"/>
          <p:cNvGrpSpPr/>
          <p:nvPr/>
        </p:nvGrpSpPr>
        <p:grpSpPr>
          <a:xfrm>
            <a:off x="3048000" y="3257550"/>
            <a:ext cx="5715000" cy="762000"/>
            <a:chOff x="2971800" y="3028950"/>
            <a:chExt cx="5715000" cy="762000"/>
          </a:xfrm>
        </p:grpSpPr>
        <p:grpSp>
          <p:nvGrpSpPr>
            <p:cNvPr id="8" name="组合 7"/>
            <p:cNvGrpSpPr/>
            <p:nvPr/>
          </p:nvGrpSpPr>
          <p:grpSpPr>
            <a:xfrm>
              <a:off x="2971800" y="3028950"/>
              <a:ext cx="1146919" cy="686902"/>
              <a:chOff x="2510682" y="2157064"/>
              <a:chExt cx="1146919" cy="686902"/>
            </a:xfrm>
          </p:grpSpPr>
          <p:pic>
            <p:nvPicPr>
              <p:cNvPr id="4098" name="Picture 2"/>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514601" y="2157064"/>
                <a:ext cx="1143000" cy="5072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9" name="Rectangle 12"/>
              <p:cNvSpPr/>
              <p:nvPr/>
            </p:nvSpPr>
            <p:spPr bwMode="auto">
              <a:xfrm>
                <a:off x="2510682" y="2664324"/>
                <a:ext cx="1146918" cy="179642"/>
              </a:xfrm>
              <a:prstGeom prst="rect">
                <a:avLst/>
              </a:prstGeom>
              <a:solidFill>
                <a:srgbClr val="92D050"/>
              </a:solidFill>
              <a:ln w="28575" cap="flat" cmpd="sng" algn="ctr">
                <a:noFill/>
                <a:prstDash val="solid"/>
                <a:headEnd type="none" w="med" len="med"/>
                <a:tailEnd type="none" w="med" len="med"/>
              </a:ln>
              <a:effectLst/>
            </p:spPr>
            <p:txBody>
              <a:bodyPr rot="0" spcFirstLastPara="0" vertOverflow="overflow" horzOverflow="overflow" vert="horz" wrap="square" lIns="68607" tIns="34304" rIns="34304" bIns="68607" numCol="1" spcCol="0" rtlCol="0" fromWordArt="0" anchor="t" anchorCtr="0" forceAA="0" compatLnSpc="1">
                <a:prstTxWarp prst="textNoShape">
                  <a:avLst/>
                </a:prstTxWarp>
                <a:noAutofit/>
              </a:bodyPr>
              <a:lstStyle/>
              <a:p>
                <a:pPr algn="ctr"/>
                <a:r>
                  <a:rPr lang="en-US" sz="1200" b="1" dirty="0" smtClean="0">
                    <a:latin typeface="Segoe UI Light" pitchFamily="34" charset="0"/>
                  </a:rPr>
                  <a:t>YARN</a:t>
                </a:r>
                <a:endParaRPr lang="en-US" sz="1200" b="1" dirty="0">
                  <a:latin typeface="Segoe UI Light" pitchFamily="34" charset="0"/>
                </a:endParaRPr>
              </a:p>
              <a:p>
                <a:pPr fontAlgn="base">
                  <a:spcBef>
                    <a:spcPct val="0"/>
                  </a:spcBef>
                  <a:spcAft>
                    <a:spcPct val="0"/>
                  </a:spcAft>
                </a:pPr>
                <a:endParaRPr lang="en-US" sz="1200" kern="0" spc="-29" dirty="0">
                  <a:latin typeface="Segoe WP" pitchFamily="34" charset="0"/>
                  <a:ea typeface="Segoe UI" pitchFamily="34" charset="0"/>
                  <a:cs typeface="Segoe UI" pitchFamily="34" charset="0"/>
                </a:endParaRPr>
              </a:p>
            </p:txBody>
          </p:sp>
        </p:grpSp>
        <p:sp>
          <p:nvSpPr>
            <p:cNvPr id="13" name="Rectangle 44"/>
            <p:cNvSpPr/>
            <p:nvPr/>
          </p:nvSpPr>
          <p:spPr>
            <a:xfrm>
              <a:off x="4350972" y="3028950"/>
              <a:ext cx="2430828" cy="284685"/>
            </a:xfrm>
            <a:prstGeom prst="rect">
              <a:avLst/>
            </a:prstGeom>
          </p:spPr>
          <p:txBody>
            <a:bodyPr wrap="square" lIns="68571" tIns="34286" rIns="68571" bIns="34286">
              <a:spAutoFit/>
            </a:bodyPr>
            <a:lstStyle/>
            <a:p>
              <a:r>
                <a:rPr lang="zh-CN" altLang="en-US" dirty="0" smtClean="0">
                  <a:latin typeface="Segoe UI Light" pitchFamily="34" charset="0"/>
                </a:rPr>
                <a:t>架构不断优化</a:t>
              </a:r>
              <a:endParaRPr lang="en-US" dirty="0">
                <a:latin typeface="Segoe UI Light" pitchFamily="34" charset="0"/>
              </a:endParaRPr>
            </a:p>
          </p:txBody>
        </p:sp>
        <p:sp>
          <p:nvSpPr>
            <p:cNvPr id="14" name="Text Placeholder 2"/>
            <p:cNvSpPr txBox="1">
              <a:spLocks/>
            </p:cNvSpPr>
            <p:nvPr/>
          </p:nvSpPr>
          <p:spPr>
            <a:xfrm>
              <a:off x="4456598" y="3452396"/>
              <a:ext cx="4230202" cy="338554"/>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100" dirty="0" smtClean="0"/>
                <a:t>Yarn</a:t>
              </a:r>
              <a:r>
                <a:rPr lang="zh-CN" altLang="en-US" sz="1100" dirty="0"/>
                <a:t>（第二代</a:t>
              </a:r>
              <a:r>
                <a:rPr lang="en-US" altLang="zh-CN" sz="1100" dirty="0" err="1"/>
                <a:t>Mapreduce</a:t>
              </a:r>
              <a:r>
                <a:rPr lang="zh-CN" altLang="en-US" sz="1100" dirty="0"/>
                <a:t>）</a:t>
              </a:r>
              <a:endParaRPr lang="en-US" altLang="zh-CN" sz="1100" dirty="0" smtClean="0"/>
            </a:p>
            <a:p>
              <a:pPr lvl="0"/>
              <a:r>
                <a:rPr lang="en-US" altLang="zh-CN" sz="1100" dirty="0" err="1"/>
                <a:t>NameNode</a:t>
              </a:r>
              <a:r>
                <a:rPr lang="en-US" altLang="zh-CN" sz="1100" dirty="0"/>
                <a:t> </a:t>
              </a:r>
              <a:r>
                <a:rPr lang="en-US" altLang="zh-CN" sz="1100" dirty="0" smtClean="0"/>
                <a:t>Federation</a:t>
              </a:r>
              <a:endParaRPr lang="zh-CN" altLang="en-US" sz="1100" dirty="0"/>
            </a:p>
          </p:txBody>
        </p:sp>
      </p:grpSp>
      <p:grpSp>
        <p:nvGrpSpPr>
          <p:cNvPr id="12" name="组合 11"/>
          <p:cNvGrpSpPr/>
          <p:nvPr/>
        </p:nvGrpSpPr>
        <p:grpSpPr>
          <a:xfrm>
            <a:off x="2362200" y="1809750"/>
            <a:ext cx="7581900" cy="1364499"/>
            <a:chOff x="2476500" y="2032676"/>
            <a:chExt cx="7581900" cy="1364499"/>
          </a:xfrm>
        </p:grpSpPr>
        <p:pic>
          <p:nvPicPr>
            <p:cNvPr id="4099" name="Picture 3" descr="C:\Users\Administrator\Desktop\hive_logo_medium.jpg"/>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3200400" y="2038350"/>
              <a:ext cx="533400" cy="491290"/>
            </a:xfrm>
            <a:prstGeom prst="rect">
              <a:avLst/>
            </a:prstGeom>
            <a:noFill/>
            <a:extLst>
              <a:ext uri="{909E8E84-426E-40dd-AFC4-6F175D3DCCD1}">
                <a14:hiddenFill xmlns="" xmlns:a14="http://schemas.microsoft.com/office/drawing/2010/main">
                  <a:solidFill>
                    <a:srgbClr val="FFFFFF"/>
                  </a:solidFill>
                </a14:hiddenFill>
              </a:ext>
            </a:extLst>
          </p:spPr>
        </p:pic>
        <p:pic>
          <p:nvPicPr>
            <p:cNvPr id="4100" name="Picture 4" descr="C:\Users\Administrator\Desktop\pig-logo.gif"/>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3739265" y="2032676"/>
              <a:ext cx="446928" cy="521619"/>
            </a:xfrm>
            <a:prstGeom prst="rect">
              <a:avLst/>
            </a:prstGeom>
            <a:noFill/>
            <a:extLst>
              <a:ext uri="{909E8E84-426E-40dd-AFC4-6F175D3DCCD1}">
                <a14:hiddenFill xmlns="" xmlns:a14="http://schemas.microsoft.com/office/drawing/2010/main">
                  <a:solidFill>
                    <a:srgbClr val="FFFFFF"/>
                  </a:solidFill>
                </a14:hiddenFill>
              </a:ext>
            </a:extLst>
          </p:spPr>
        </p:pic>
        <p:pic>
          <p:nvPicPr>
            <p:cNvPr id="4101" name="Picture 5"/>
            <p:cNvPicPr>
              <a:picLocks noChangeAspect="1" noChangeArrowheads="1"/>
            </p:cNvPicPr>
            <p:nvPr/>
          </p:nvPicPr>
          <p:blipFill>
            <a:blip r:embed="rId9">
              <a:extLst>
                <a:ext uri="{28A0092B-C50C-407E-A947-70E740481C1C}">
                  <a14:useLocalDpi xmlns="" xmlns:a14="http://schemas.microsoft.com/office/drawing/2010/main" val="0"/>
                </a:ext>
              </a:extLst>
            </a:blip>
            <a:srcRect/>
            <a:stretch>
              <a:fillRect/>
            </a:stretch>
          </p:blipFill>
          <p:spPr bwMode="auto">
            <a:xfrm>
              <a:off x="4267200" y="2583029"/>
              <a:ext cx="1169626" cy="293521"/>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pic>
          <p:nvPicPr>
            <p:cNvPr id="4102" name="Picture 6" descr="C:\Users\Administrator\Desktop\oozie_200x.png"/>
            <p:cNvPicPr>
              <a:picLocks noChangeAspect="1" noChangeArrowheads="1"/>
            </p:cNvPicPr>
            <p:nvPr/>
          </p:nvPicPr>
          <p:blipFill>
            <a:blip r:embed="rId10">
              <a:extLst>
                <a:ext uri="{28A0092B-C50C-407E-A947-70E740481C1C}">
                  <a14:useLocalDpi xmlns="" xmlns:a14="http://schemas.microsoft.com/office/drawing/2010/main" val="0"/>
                </a:ext>
              </a:extLst>
            </a:blip>
            <a:srcRect/>
            <a:stretch>
              <a:fillRect/>
            </a:stretch>
          </p:blipFill>
          <p:spPr bwMode="auto">
            <a:xfrm>
              <a:off x="2476500" y="2560472"/>
              <a:ext cx="1718418" cy="403828"/>
            </a:xfrm>
            <a:prstGeom prst="rect">
              <a:avLst/>
            </a:prstGeom>
            <a:noFill/>
            <a:extLst>
              <a:ext uri="{909E8E84-426E-40dd-AFC4-6F175D3DCCD1}">
                <a14:hiddenFill xmlns="" xmlns:a14="http://schemas.microsoft.com/office/drawing/2010/main">
                  <a:solidFill>
                    <a:srgbClr val="FFFFFF"/>
                  </a:solidFill>
                </a14:hiddenFill>
              </a:ext>
            </a:extLst>
          </p:spPr>
        </p:pic>
        <p:pic>
          <p:nvPicPr>
            <p:cNvPr id="4103" name="Picture 7" descr="C:\Users\Administrator\Desktop\flume-logo.png"/>
            <p:cNvPicPr>
              <a:picLocks noChangeAspect="1" noChangeArrowheads="1"/>
            </p:cNvPicPr>
            <p:nvPr/>
          </p:nvPicPr>
          <p:blipFill>
            <a:blip r:embed="rId11">
              <a:extLst>
                <a:ext uri="{28A0092B-C50C-407E-A947-70E740481C1C}">
                  <a14:useLocalDpi xmlns="" xmlns:a14="http://schemas.microsoft.com/office/drawing/2010/main" val="0"/>
                </a:ext>
              </a:extLst>
            </a:blip>
            <a:srcRect/>
            <a:stretch>
              <a:fillRect/>
            </a:stretch>
          </p:blipFill>
          <p:spPr bwMode="auto">
            <a:xfrm>
              <a:off x="2508927" y="2032677"/>
              <a:ext cx="615273" cy="615273"/>
            </a:xfrm>
            <a:prstGeom prst="rect">
              <a:avLst/>
            </a:prstGeom>
            <a:noFill/>
            <a:extLst>
              <a:ext uri="{909E8E84-426E-40dd-AFC4-6F175D3DCCD1}">
                <a14:hiddenFill xmlns="" xmlns:a14="http://schemas.microsoft.com/office/drawing/2010/main">
                  <a:solidFill>
                    <a:srgbClr val="FFFFFF"/>
                  </a:solidFill>
                </a14:hiddenFill>
              </a:ext>
            </a:extLst>
          </p:spPr>
        </p:pic>
        <p:pic>
          <p:nvPicPr>
            <p:cNvPr id="4104" name="Picture 8" descr="C:\Users\Administrator\Desktop\spark-project-header1-cropped.png"/>
            <p:cNvPicPr>
              <a:picLocks noChangeAspect="1" noChangeArrowheads="1"/>
            </p:cNvPicPr>
            <p:nvPr/>
          </p:nvPicPr>
          <p:blipFill>
            <a:blip r:embed="rId12">
              <a:extLst>
                <a:ext uri="{28A0092B-C50C-407E-A947-70E740481C1C}">
                  <a14:useLocalDpi xmlns="" xmlns:a14="http://schemas.microsoft.com/office/drawing/2010/main" val="0"/>
                </a:ext>
              </a:extLst>
            </a:blip>
            <a:srcRect/>
            <a:stretch>
              <a:fillRect/>
            </a:stretch>
          </p:blipFill>
          <p:spPr bwMode="auto">
            <a:xfrm>
              <a:off x="4267200" y="2114551"/>
              <a:ext cx="1169626" cy="533400"/>
            </a:xfrm>
            <a:prstGeom prst="rect">
              <a:avLst/>
            </a:prstGeom>
            <a:noFill/>
            <a:extLst>
              <a:ext uri="{909E8E84-426E-40dd-AFC4-6F175D3DCCD1}">
                <a14:hiddenFill xmlns="" xmlns:a14="http://schemas.microsoft.com/office/drawing/2010/main">
                  <a:solidFill>
                    <a:srgbClr val="FFFFFF"/>
                  </a:solidFill>
                </a14:hiddenFill>
              </a:ext>
            </a:extLst>
          </p:spPr>
        </p:pic>
        <p:sp>
          <p:nvSpPr>
            <p:cNvPr id="22" name="Rectangle 44"/>
            <p:cNvSpPr/>
            <p:nvPr/>
          </p:nvSpPr>
          <p:spPr>
            <a:xfrm>
              <a:off x="5715000" y="2097632"/>
              <a:ext cx="2430828" cy="284685"/>
            </a:xfrm>
            <a:prstGeom prst="rect">
              <a:avLst/>
            </a:prstGeom>
          </p:spPr>
          <p:txBody>
            <a:bodyPr wrap="square" lIns="68571" tIns="34286" rIns="68571" bIns="34286">
              <a:spAutoFit/>
            </a:bodyPr>
            <a:lstStyle/>
            <a:p>
              <a:r>
                <a:rPr lang="zh-CN" altLang="en-US" dirty="0" smtClean="0">
                  <a:latin typeface="Segoe UI Light" pitchFamily="34" charset="0"/>
                </a:rPr>
                <a:t>不断完善的生态系统</a:t>
              </a:r>
              <a:endParaRPr lang="en-US" dirty="0">
                <a:latin typeface="Segoe UI Light" pitchFamily="34" charset="0"/>
              </a:endParaRPr>
            </a:p>
          </p:txBody>
        </p:sp>
        <p:sp>
          <p:nvSpPr>
            <p:cNvPr id="24" name="Text Placeholder 2"/>
            <p:cNvSpPr txBox="1">
              <a:spLocks/>
            </p:cNvSpPr>
            <p:nvPr/>
          </p:nvSpPr>
          <p:spPr>
            <a:xfrm>
              <a:off x="5828198" y="2500006"/>
              <a:ext cx="4230202" cy="897169"/>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altLang="zh-CN" sz="1100" dirty="0" smtClean="0"/>
                <a:t>SQL</a:t>
              </a:r>
              <a:r>
                <a:rPr lang="zh-CN" altLang="en-US" sz="1100" dirty="0" smtClean="0"/>
                <a:t>数据操作（</a:t>
              </a:r>
              <a:r>
                <a:rPr lang="en-US" altLang="zh-CN" sz="1100" dirty="0" smtClean="0"/>
                <a:t>Hive</a:t>
              </a:r>
              <a:r>
                <a:rPr lang="zh-CN" altLang="en-US" sz="1100" dirty="0" smtClean="0"/>
                <a:t>、</a:t>
              </a:r>
              <a:r>
                <a:rPr lang="en-US" altLang="zh-CN" sz="1100" dirty="0" smtClean="0"/>
                <a:t>Impala</a:t>
              </a:r>
              <a:r>
                <a:rPr lang="zh-CN" altLang="en-US" sz="1100" dirty="0" smtClean="0"/>
                <a:t>、</a:t>
              </a:r>
              <a:r>
                <a:rPr lang="en-US" altLang="zh-CN" sz="1100" dirty="0" smtClean="0"/>
                <a:t>Shark</a:t>
              </a:r>
              <a:r>
                <a:rPr lang="zh-CN" altLang="en-US" sz="1100" dirty="0" smtClean="0"/>
                <a:t>）</a:t>
              </a:r>
              <a:endParaRPr lang="en-US" altLang="zh-CN" sz="1100" dirty="0" smtClean="0"/>
            </a:p>
            <a:p>
              <a:pPr lvl="0"/>
              <a:r>
                <a:rPr lang="zh-CN" altLang="en-US" sz="1100" dirty="0" smtClean="0"/>
                <a:t>脚本语言（</a:t>
              </a:r>
              <a:r>
                <a:rPr lang="en-US" altLang="zh-CN" sz="1100" dirty="0" smtClean="0"/>
                <a:t>Pig</a:t>
              </a:r>
              <a:r>
                <a:rPr lang="zh-CN" altLang="en-US" sz="1100" dirty="0" smtClean="0"/>
                <a:t>）</a:t>
              </a:r>
              <a:endParaRPr lang="en-US" altLang="zh-CN" sz="1100" dirty="0" smtClean="0"/>
            </a:p>
            <a:p>
              <a:pPr lvl="0"/>
              <a:r>
                <a:rPr lang="en-US" altLang="zh-CN" sz="1100" dirty="0" smtClean="0"/>
                <a:t>ETL</a:t>
              </a:r>
              <a:r>
                <a:rPr lang="zh-CN" altLang="en-US" sz="1100" dirty="0" smtClean="0"/>
                <a:t>（</a:t>
              </a:r>
              <a:r>
                <a:rPr lang="en-US" altLang="zh-CN" sz="1100" dirty="0" smtClean="0"/>
                <a:t>Flume</a:t>
              </a:r>
              <a:r>
                <a:rPr lang="zh-CN" altLang="en-US" sz="1100" dirty="0" smtClean="0"/>
                <a:t>、</a:t>
              </a:r>
              <a:r>
                <a:rPr lang="en-US" altLang="zh-CN" sz="1100" dirty="0" err="1" smtClean="0"/>
                <a:t>Sqoop</a:t>
              </a:r>
              <a:r>
                <a:rPr lang="zh-CN" altLang="en-US" sz="1100" dirty="0" smtClean="0"/>
                <a:t>）</a:t>
              </a:r>
              <a:endParaRPr lang="en-US" altLang="zh-CN" sz="1100" dirty="0" smtClean="0"/>
            </a:p>
            <a:p>
              <a:pPr lvl="0"/>
              <a:r>
                <a:rPr lang="zh-CN" altLang="en-US" sz="1100" dirty="0" smtClean="0"/>
                <a:t>内存计算</a:t>
              </a:r>
              <a:r>
                <a:rPr lang="en-US" altLang="zh-CN" sz="1100" dirty="0" smtClean="0"/>
                <a:t>&amp;</a:t>
              </a:r>
              <a:r>
                <a:rPr lang="zh-CN" altLang="en-US" sz="1100" dirty="0" smtClean="0"/>
                <a:t>流计算（</a:t>
              </a:r>
              <a:r>
                <a:rPr lang="en-US" altLang="zh-CN" sz="1100" dirty="0" smtClean="0"/>
                <a:t>Impala</a:t>
              </a:r>
              <a:r>
                <a:rPr lang="zh-CN" altLang="en-US" sz="1100" dirty="0" smtClean="0"/>
                <a:t>、</a:t>
              </a:r>
              <a:r>
                <a:rPr lang="en-US" altLang="zh-CN" sz="1100" dirty="0" smtClean="0"/>
                <a:t>Shark</a:t>
              </a:r>
              <a:r>
                <a:rPr lang="zh-CN" altLang="en-US" sz="1100" dirty="0" smtClean="0"/>
                <a:t>、</a:t>
              </a:r>
              <a:r>
                <a:rPr lang="en-US" altLang="zh-CN" sz="1100" dirty="0" smtClean="0"/>
                <a:t>Storm</a:t>
              </a:r>
              <a:r>
                <a:rPr lang="zh-CN" altLang="en-US" sz="1100" dirty="0" smtClean="0"/>
                <a:t>）</a:t>
              </a:r>
              <a:endParaRPr lang="zh-CN" altLang="en-US" sz="1100" dirty="0"/>
            </a:p>
            <a:p>
              <a:pPr lvl="0"/>
              <a:r>
                <a:rPr lang="zh-CN" altLang="en-US" sz="1100" dirty="0"/>
                <a:t>工作</a:t>
              </a:r>
              <a:r>
                <a:rPr lang="zh-CN" altLang="en-US" sz="1100" dirty="0" smtClean="0"/>
                <a:t>流（</a:t>
              </a:r>
              <a:r>
                <a:rPr lang="en-US" altLang="zh-CN" sz="1100" dirty="0" err="1" smtClean="0"/>
                <a:t>oozie</a:t>
              </a:r>
              <a:r>
                <a:rPr lang="zh-CN" altLang="en-US" sz="1100" dirty="0" smtClean="0"/>
                <a:t>）</a:t>
              </a:r>
              <a:endParaRPr lang="zh-CN" altLang="en-US" sz="1100" dirty="0"/>
            </a:p>
          </p:txBody>
        </p:sp>
      </p:grpSp>
      <p:grpSp>
        <p:nvGrpSpPr>
          <p:cNvPr id="17" name="组 16"/>
          <p:cNvGrpSpPr/>
          <p:nvPr/>
        </p:nvGrpSpPr>
        <p:grpSpPr>
          <a:xfrm>
            <a:off x="1447800" y="590550"/>
            <a:ext cx="7010400" cy="1066801"/>
            <a:chOff x="1447800" y="590550"/>
            <a:chExt cx="7010400" cy="1066801"/>
          </a:xfrm>
        </p:grpSpPr>
        <p:pic>
          <p:nvPicPr>
            <p:cNvPr id="2" name="图片 1"/>
            <p:cNvPicPr>
              <a:picLocks noChangeAspect="1"/>
            </p:cNvPicPr>
            <p:nvPr/>
          </p:nvPicPr>
          <p:blipFill>
            <a:blip r:embed="rId13"/>
            <a:stretch>
              <a:fillRect/>
            </a:stretch>
          </p:blipFill>
          <p:spPr>
            <a:xfrm>
              <a:off x="1447800" y="590550"/>
              <a:ext cx="2438400" cy="508000"/>
            </a:xfrm>
            <a:prstGeom prst="rect">
              <a:avLst/>
            </a:prstGeom>
          </p:spPr>
        </p:pic>
        <p:pic>
          <p:nvPicPr>
            <p:cNvPr id="10" name="图片 9"/>
            <p:cNvPicPr>
              <a:picLocks noChangeAspect="1"/>
            </p:cNvPicPr>
            <p:nvPr/>
          </p:nvPicPr>
          <p:blipFill>
            <a:blip r:embed="rId14"/>
            <a:stretch>
              <a:fillRect/>
            </a:stretch>
          </p:blipFill>
          <p:spPr>
            <a:xfrm>
              <a:off x="1447800" y="1123951"/>
              <a:ext cx="2438400" cy="533400"/>
            </a:xfrm>
            <a:prstGeom prst="rect">
              <a:avLst/>
            </a:prstGeom>
          </p:spPr>
        </p:pic>
        <p:sp>
          <p:nvSpPr>
            <p:cNvPr id="28" name="Rectangle 44"/>
            <p:cNvSpPr/>
            <p:nvPr/>
          </p:nvSpPr>
          <p:spPr>
            <a:xfrm>
              <a:off x="4114800" y="666750"/>
              <a:ext cx="2430828" cy="284685"/>
            </a:xfrm>
            <a:prstGeom prst="rect">
              <a:avLst/>
            </a:prstGeom>
          </p:spPr>
          <p:txBody>
            <a:bodyPr wrap="square" lIns="68571" tIns="34286" rIns="68571" bIns="34286">
              <a:spAutoFit/>
            </a:bodyPr>
            <a:lstStyle/>
            <a:p>
              <a:r>
                <a:rPr lang="en-US" dirty="0" smtClean="0">
                  <a:latin typeface="Segoe UI Light" pitchFamily="34" charset="0"/>
                </a:rPr>
                <a:t>运维管理工具</a:t>
              </a:r>
              <a:endParaRPr lang="en-US" dirty="0">
                <a:latin typeface="Segoe UI Light" pitchFamily="34" charset="0"/>
              </a:endParaRPr>
            </a:p>
          </p:txBody>
        </p:sp>
        <p:sp>
          <p:nvSpPr>
            <p:cNvPr id="29" name="Text Placeholder 2"/>
            <p:cNvSpPr txBox="1">
              <a:spLocks/>
            </p:cNvSpPr>
            <p:nvPr/>
          </p:nvSpPr>
          <p:spPr>
            <a:xfrm>
              <a:off x="4227998" y="1069124"/>
              <a:ext cx="4230202" cy="527580"/>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5"/>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5"/>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5"/>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5"/>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zh-CN" altLang="en-US" sz="1100" dirty="0" smtClean="0"/>
                <a:t>简易的集群部署功能</a:t>
              </a:r>
              <a:endParaRPr lang="en-US" altLang="zh-CN" sz="1100" dirty="0" smtClean="0"/>
            </a:p>
            <a:p>
              <a:pPr lvl="0"/>
              <a:r>
                <a:rPr lang="zh-CN" altLang="en-US" sz="1100" dirty="0" smtClean="0"/>
                <a:t>服务配置管理</a:t>
              </a:r>
              <a:endParaRPr lang="en-US" altLang="zh-CN" sz="1100" dirty="0" smtClean="0"/>
            </a:p>
            <a:p>
              <a:pPr lvl="0"/>
              <a:r>
                <a:rPr lang="zh-CN" altLang="en-US" sz="1100" dirty="0" smtClean="0"/>
                <a:t>集群状态监控</a:t>
              </a:r>
              <a:endParaRPr lang="en-US" altLang="zh-CN" sz="1100" dirty="0" smtClean="0"/>
            </a:p>
          </p:txBody>
        </p:sp>
      </p:grpSp>
    </p:spTree>
    <p:extLst>
      <p:ext uri="{BB962C8B-B14F-4D97-AF65-F5344CB8AC3E}">
        <p14:creationId xmlns="" xmlns:p14="http://schemas.microsoft.com/office/powerpoint/2010/main" val="124950426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AutoShape 2"/>
          <p:cNvSpPr>
            <a:spLocks noChangeArrowheads="1"/>
          </p:cNvSpPr>
          <p:nvPr/>
        </p:nvSpPr>
        <p:spPr bwMode="auto">
          <a:xfrm rot="-5400000">
            <a:off x="3204444" y="2262905"/>
            <a:ext cx="3771900" cy="1341587"/>
          </a:xfrm>
          <a:custGeom>
            <a:avLst/>
            <a:gdLst>
              <a:gd name="T0" fmla="*/ 4693469 w 21600"/>
              <a:gd name="T1" fmla="*/ 800894 h 21600"/>
              <a:gd name="T2" fmla="*/ 2438400 w 21600"/>
              <a:gd name="T3" fmla="*/ 1601787 h 21600"/>
              <a:gd name="T4" fmla="*/ 183332 w 21600"/>
              <a:gd name="T5" fmla="*/ 800894 h 21600"/>
              <a:gd name="T6" fmla="*/ 2438400 w 21600"/>
              <a:gd name="T7" fmla="*/ 0 h 21600"/>
              <a:gd name="T8" fmla="*/ 0 60000 65536"/>
              <a:gd name="T9" fmla="*/ 0 60000 65536"/>
              <a:gd name="T10" fmla="*/ 0 60000 65536"/>
              <a:gd name="T11" fmla="*/ 0 60000 65536"/>
              <a:gd name="T12" fmla="*/ 2612 w 21600"/>
              <a:gd name="T13" fmla="*/ 2612 h 21600"/>
              <a:gd name="T14" fmla="*/ 18988 w 21600"/>
              <a:gd name="T15" fmla="*/ 18988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eaVert" lIns="68586" tIns="0" rIns="68586" bIns="0" anchor="ctr"/>
          <a:lstStyle/>
          <a:p>
            <a:pPr algn="ctr"/>
            <a:r>
              <a:rPr lang="zh-CN" altLang="en-US" sz="1600" b="1" dirty="0" smtClean="0">
                <a:solidFill>
                  <a:srgbClr val="990000"/>
                </a:solidFill>
              </a:rPr>
              <a:t>基本属性</a:t>
            </a:r>
            <a:endParaRPr lang="en-US" sz="1600" b="1" dirty="0">
              <a:solidFill>
                <a:srgbClr val="990000"/>
              </a:solidFill>
            </a:endParaRPr>
          </a:p>
        </p:txBody>
      </p:sp>
      <p:sp>
        <p:nvSpPr>
          <p:cNvPr id="4" name="标题 2"/>
          <p:cNvSpPr txBox="1">
            <a:spLocks/>
          </p:cNvSpPr>
          <p:nvPr/>
        </p:nvSpPr>
        <p:spPr>
          <a:xfrm>
            <a:off x="304800" y="99071"/>
            <a:ext cx="6678438"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a:latin typeface="+mn-ea"/>
              </a:rPr>
              <a:t>用大数据的眼光看数据</a:t>
            </a:r>
            <a:r>
              <a:rPr lang="en-US" altLang="zh-CN" sz="3200" dirty="0" smtClean="0">
                <a:latin typeface="+mn-ea"/>
              </a:rPr>
              <a:t>-</a:t>
            </a:r>
            <a:r>
              <a:rPr lang="en-US" altLang="zh-CN" sz="3200" dirty="0" err="1" smtClean="0">
                <a:latin typeface="+mn-ea"/>
              </a:rPr>
              <a:t>DataSource</a:t>
            </a:r>
            <a:endParaRPr lang="en-US" altLang="zh-CN" sz="3200" dirty="0" smtClean="0">
              <a:latin typeface="+mn-ea"/>
            </a:endParaRPr>
          </a:p>
        </p:txBody>
      </p:sp>
      <p:pic>
        <p:nvPicPr>
          <p:cNvPr id="35" name="Picture 8"/>
          <p:cNvPicPr>
            <a:picLocks noChangeAspect="1"/>
          </p:cNvPicPr>
          <p:nvPr/>
        </p:nvPicPr>
        <p:blipFill rotWithShape="1">
          <a:blip r:embed="rId2">
            <a:extLst>
              <a:ext uri="{28A0092B-C50C-407E-A947-70E740481C1C}">
                <a14:useLocalDpi xmlns="" xmlns:a14="http://schemas.microsoft.com/office/drawing/2010/main" val="0"/>
              </a:ext>
            </a:extLst>
          </a:blip>
          <a:srcRect l="1341" t="5778" r="26508" b="3231"/>
          <a:stretch/>
        </p:blipFill>
        <p:spPr>
          <a:xfrm>
            <a:off x="0" y="1390649"/>
            <a:ext cx="4344497" cy="2896814"/>
          </a:xfrm>
          <a:prstGeom prst="rect">
            <a:avLst/>
          </a:prstGeom>
        </p:spPr>
      </p:pic>
      <p:grpSp>
        <p:nvGrpSpPr>
          <p:cNvPr id="5" name="组合 4"/>
          <p:cNvGrpSpPr/>
          <p:nvPr/>
        </p:nvGrpSpPr>
        <p:grpSpPr>
          <a:xfrm>
            <a:off x="4578646" y="3361551"/>
            <a:ext cx="913919" cy="1153298"/>
            <a:chOff x="5480235" y="1924051"/>
            <a:chExt cx="853890" cy="1153298"/>
          </a:xfrm>
        </p:grpSpPr>
        <p:pic>
          <p:nvPicPr>
            <p:cNvPr id="6" name="Picture 3"/>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5486400" y="1924051"/>
              <a:ext cx="847725" cy="854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706268" y="2107406"/>
              <a:ext cx="407987" cy="487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8" name="TextBox 7"/>
            <p:cNvSpPr txBox="1"/>
            <p:nvPr/>
          </p:nvSpPr>
          <p:spPr>
            <a:xfrm>
              <a:off x="5480235" y="2800350"/>
              <a:ext cx="844365" cy="276999"/>
            </a:xfrm>
            <a:prstGeom prst="rect">
              <a:avLst/>
            </a:prstGeom>
            <a:noFill/>
          </p:spPr>
          <p:txBody>
            <a:bodyPr wrap="square" lIns="0" tIns="0" rIns="0" bIns="0" rtlCol="0">
              <a:spAutoFit/>
            </a:bodyPr>
            <a:lstStyle/>
            <a:p>
              <a:pPr algn="ctr"/>
              <a:r>
                <a:rPr lang="en-US" sz="1800" dirty="0" smtClean="0">
                  <a:solidFill>
                    <a:schemeClr val="tx1">
                      <a:alpha val="99000"/>
                    </a:schemeClr>
                  </a:solidFill>
                </a:rPr>
                <a:t>Schema</a:t>
              </a:r>
              <a:endParaRPr lang="en-US" sz="1800" dirty="0">
                <a:solidFill>
                  <a:schemeClr val="tx1">
                    <a:alpha val="99000"/>
                  </a:schemeClr>
                </a:solidFill>
              </a:endParaRPr>
            </a:p>
          </p:txBody>
        </p:sp>
      </p:grpSp>
      <p:grpSp>
        <p:nvGrpSpPr>
          <p:cNvPr id="9" name="组合 8"/>
          <p:cNvGrpSpPr/>
          <p:nvPr/>
        </p:nvGrpSpPr>
        <p:grpSpPr>
          <a:xfrm>
            <a:off x="4572000" y="1466849"/>
            <a:ext cx="920565" cy="1109662"/>
            <a:chOff x="4114800" y="2147888"/>
            <a:chExt cx="920565" cy="1109662"/>
          </a:xfrm>
        </p:grpSpPr>
        <p:pic>
          <p:nvPicPr>
            <p:cNvPr id="10" name="Picture 4"/>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4148138" y="2147888"/>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4114800" y="2980551"/>
              <a:ext cx="920565" cy="276999"/>
            </a:xfrm>
            <a:prstGeom prst="rect">
              <a:avLst/>
            </a:prstGeom>
            <a:noFill/>
          </p:spPr>
          <p:txBody>
            <a:bodyPr wrap="square" lIns="0" tIns="0" rIns="0" bIns="0" rtlCol="0">
              <a:spAutoFit/>
            </a:bodyPr>
            <a:lstStyle/>
            <a:p>
              <a:pPr algn="ctr"/>
              <a:r>
                <a:rPr lang="en-US" sz="1800" dirty="0" smtClean="0">
                  <a:solidFill>
                    <a:schemeClr val="tx1">
                      <a:alpha val="99000"/>
                    </a:schemeClr>
                  </a:solidFill>
                </a:rPr>
                <a:t>Partition</a:t>
              </a:r>
              <a:endParaRPr lang="en-US" sz="1800" dirty="0">
                <a:solidFill>
                  <a:schemeClr val="tx1">
                    <a:alpha val="99000"/>
                  </a:schemeClr>
                </a:solidFill>
              </a:endParaRPr>
            </a:p>
          </p:txBody>
        </p:sp>
      </p:grpSp>
      <p:sp>
        <p:nvSpPr>
          <p:cNvPr id="22" name="AutoShape 2"/>
          <p:cNvSpPr>
            <a:spLocks noChangeArrowheads="1"/>
          </p:cNvSpPr>
          <p:nvPr/>
        </p:nvSpPr>
        <p:spPr bwMode="auto">
          <a:xfrm rot="-5400000">
            <a:off x="4682255" y="2301006"/>
            <a:ext cx="3771900" cy="1341587"/>
          </a:xfrm>
          <a:custGeom>
            <a:avLst/>
            <a:gdLst>
              <a:gd name="T0" fmla="*/ 4693469 w 21600"/>
              <a:gd name="T1" fmla="*/ 800894 h 21600"/>
              <a:gd name="T2" fmla="*/ 2438400 w 21600"/>
              <a:gd name="T3" fmla="*/ 1601787 h 21600"/>
              <a:gd name="T4" fmla="*/ 183332 w 21600"/>
              <a:gd name="T5" fmla="*/ 800894 h 21600"/>
              <a:gd name="T6" fmla="*/ 2438400 w 21600"/>
              <a:gd name="T7" fmla="*/ 0 h 21600"/>
              <a:gd name="T8" fmla="*/ 0 60000 65536"/>
              <a:gd name="T9" fmla="*/ 0 60000 65536"/>
              <a:gd name="T10" fmla="*/ 0 60000 65536"/>
              <a:gd name="T11" fmla="*/ 0 60000 65536"/>
              <a:gd name="T12" fmla="*/ 2612 w 21600"/>
              <a:gd name="T13" fmla="*/ 2612 h 21600"/>
              <a:gd name="T14" fmla="*/ 18988 w 21600"/>
              <a:gd name="T15" fmla="*/ 18988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eaVert" lIns="68586" tIns="0" rIns="68586" bIns="0" anchor="ctr"/>
          <a:lstStyle/>
          <a:p>
            <a:pPr algn="ctr"/>
            <a:r>
              <a:rPr lang="zh-CN" altLang="en-US" sz="1600" b="1" dirty="0" smtClean="0">
                <a:solidFill>
                  <a:srgbClr val="990000"/>
                </a:solidFill>
              </a:rPr>
              <a:t>数据格式</a:t>
            </a:r>
            <a:endParaRPr lang="en-US" sz="1600" b="1" dirty="0">
              <a:solidFill>
                <a:srgbClr val="990000"/>
              </a:solidFill>
            </a:endParaRPr>
          </a:p>
        </p:txBody>
      </p:sp>
      <p:sp>
        <p:nvSpPr>
          <p:cNvPr id="33" name="Rectangle 71"/>
          <p:cNvSpPr/>
          <p:nvPr/>
        </p:nvSpPr>
        <p:spPr>
          <a:xfrm>
            <a:off x="5897413" y="1466849"/>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zh-CN" altLang="en-US" dirty="0" smtClean="0"/>
              <a:t>文本格式</a:t>
            </a:r>
            <a:endParaRPr lang="en-US" dirty="0"/>
          </a:p>
        </p:txBody>
      </p:sp>
      <p:sp>
        <p:nvSpPr>
          <p:cNvPr id="34" name="Rectangle 71"/>
          <p:cNvSpPr/>
          <p:nvPr/>
        </p:nvSpPr>
        <p:spPr>
          <a:xfrm>
            <a:off x="5897413" y="2030764"/>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en-US" altLang="zh-CN" dirty="0" smtClean="0"/>
              <a:t>Avro</a:t>
            </a:r>
            <a:r>
              <a:rPr lang="zh-CN" altLang="en-US" dirty="0"/>
              <a:t>格式</a:t>
            </a:r>
            <a:endParaRPr lang="en-US" dirty="0"/>
          </a:p>
        </p:txBody>
      </p:sp>
      <p:sp>
        <p:nvSpPr>
          <p:cNvPr id="36" name="Rectangle 71"/>
          <p:cNvSpPr/>
          <p:nvPr/>
        </p:nvSpPr>
        <p:spPr>
          <a:xfrm>
            <a:off x="5897411" y="3331563"/>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zh-CN" altLang="en-US" dirty="0"/>
              <a:t>列</a:t>
            </a:r>
            <a:r>
              <a:rPr lang="zh-CN" altLang="en-US" dirty="0" smtClean="0"/>
              <a:t>存储格式</a:t>
            </a:r>
            <a:endParaRPr lang="en-US" dirty="0"/>
          </a:p>
        </p:txBody>
      </p:sp>
      <p:sp>
        <p:nvSpPr>
          <p:cNvPr id="37" name="Rectangle 71"/>
          <p:cNvSpPr/>
          <p:nvPr/>
        </p:nvSpPr>
        <p:spPr>
          <a:xfrm>
            <a:off x="5897413" y="3981449"/>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zh-CN" altLang="en-US" dirty="0" smtClean="0"/>
              <a:t>数据库文件</a:t>
            </a:r>
            <a:endParaRPr lang="en-US" dirty="0"/>
          </a:p>
        </p:txBody>
      </p:sp>
      <p:sp>
        <p:nvSpPr>
          <p:cNvPr id="38" name="AutoShape 2"/>
          <p:cNvSpPr>
            <a:spLocks noChangeArrowheads="1"/>
          </p:cNvSpPr>
          <p:nvPr/>
        </p:nvSpPr>
        <p:spPr bwMode="auto">
          <a:xfrm rot="-5400000">
            <a:off x="6176244" y="2339107"/>
            <a:ext cx="3771900" cy="1341587"/>
          </a:xfrm>
          <a:custGeom>
            <a:avLst/>
            <a:gdLst>
              <a:gd name="T0" fmla="*/ 4693469 w 21600"/>
              <a:gd name="T1" fmla="*/ 800894 h 21600"/>
              <a:gd name="T2" fmla="*/ 2438400 w 21600"/>
              <a:gd name="T3" fmla="*/ 1601787 h 21600"/>
              <a:gd name="T4" fmla="*/ 183332 w 21600"/>
              <a:gd name="T5" fmla="*/ 800894 h 21600"/>
              <a:gd name="T6" fmla="*/ 2438400 w 21600"/>
              <a:gd name="T7" fmla="*/ 0 h 21600"/>
              <a:gd name="T8" fmla="*/ 0 60000 65536"/>
              <a:gd name="T9" fmla="*/ 0 60000 65536"/>
              <a:gd name="T10" fmla="*/ 0 60000 65536"/>
              <a:gd name="T11" fmla="*/ 0 60000 65536"/>
              <a:gd name="T12" fmla="*/ 2612 w 21600"/>
              <a:gd name="T13" fmla="*/ 2612 h 21600"/>
              <a:gd name="T14" fmla="*/ 18988 w 21600"/>
              <a:gd name="T15" fmla="*/ 18988 h 21600"/>
            </a:gdLst>
            <a:ahLst/>
            <a:cxnLst>
              <a:cxn ang="T8">
                <a:pos x="T0" y="T1"/>
              </a:cxn>
              <a:cxn ang="T9">
                <a:pos x="T2" y="T3"/>
              </a:cxn>
              <a:cxn ang="T10">
                <a:pos x="T4" y="T5"/>
              </a:cxn>
              <a:cxn ang="T11">
                <a:pos x="T6" y="T7"/>
              </a:cxn>
            </a:cxnLst>
            <a:rect l="T12" t="T13" r="T14" b="T15"/>
            <a:pathLst>
              <a:path w="21600" h="21600">
                <a:moveTo>
                  <a:pt x="0" y="0"/>
                </a:moveTo>
                <a:lnTo>
                  <a:pt x="1624" y="21600"/>
                </a:lnTo>
                <a:lnTo>
                  <a:pt x="19976" y="21600"/>
                </a:lnTo>
                <a:lnTo>
                  <a:pt x="21600" y="0"/>
                </a:lnTo>
                <a:close/>
              </a:path>
            </a:pathLst>
          </a:custGeom>
          <a:ln>
            <a:headEnd/>
            <a:tailEnd/>
          </a:ln>
        </p:spPr>
        <p:style>
          <a:lnRef idx="1">
            <a:schemeClr val="accent1"/>
          </a:lnRef>
          <a:fillRef idx="3">
            <a:schemeClr val="accent1"/>
          </a:fillRef>
          <a:effectRef idx="2">
            <a:schemeClr val="accent1"/>
          </a:effectRef>
          <a:fontRef idx="minor">
            <a:schemeClr val="lt1"/>
          </a:fontRef>
        </p:style>
        <p:txBody>
          <a:bodyPr vert="eaVert" lIns="68586" tIns="0" rIns="68586" bIns="0" anchor="ctr"/>
          <a:lstStyle/>
          <a:p>
            <a:pPr algn="ctr"/>
            <a:r>
              <a:rPr lang="zh-CN" altLang="en-US" sz="1600" b="1" dirty="0" smtClean="0">
                <a:solidFill>
                  <a:srgbClr val="990000"/>
                </a:solidFill>
              </a:rPr>
              <a:t>存储位置</a:t>
            </a:r>
            <a:endParaRPr lang="en-US" sz="1600" b="1" dirty="0">
              <a:solidFill>
                <a:srgbClr val="990000"/>
              </a:solidFill>
            </a:endParaRPr>
          </a:p>
        </p:txBody>
      </p:sp>
      <p:sp>
        <p:nvSpPr>
          <p:cNvPr id="39" name="Rectangle 71"/>
          <p:cNvSpPr/>
          <p:nvPr/>
        </p:nvSpPr>
        <p:spPr>
          <a:xfrm>
            <a:off x="7391402" y="1504950"/>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en-US" dirty="0" smtClean="0"/>
              <a:t>HDFS</a:t>
            </a:r>
            <a:endParaRPr lang="en-US" dirty="0"/>
          </a:p>
        </p:txBody>
      </p:sp>
      <p:sp>
        <p:nvSpPr>
          <p:cNvPr id="40" name="Rectangle 71"/>
          <p:cNvSpPr/>
          <p:nvPr/>
        </p:nvSpPr>
        <p:spPr>
          <a:xfrm>
            <a:off x="7391402" y="2068865"/>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en-US" dirty="0" err="1" smtClean="0"/>
              <a:t>LocalFs</a:t>
            </a:r>
            <a:endParaRPr lang="en-US" dirty="0"/>
          </a:p>
        </p:txBody>
      </p:sp>
      <p:sp>
        <p:nvSpPr>
          <p:cNvPr id="41" name="Rectangle 71"/>
          <p:cNvSpPr/>
          <p:nvPr/>
        </p:nvSpPr>
        <p:spPr>
          <a:xfrm>
            <a:off x="7391400" y="3369664"/>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en-US" dirty="0" err="1" smtClean="0"/>
              <a:t>DataBase</a:t>
            </a:r>
            <a:endParaRPr lang="en-US" dirty="0"/>
          </a:p>
        </p:txBody>
      </p:sp>
      <p:sp>
        <p:nvSpPr>
          <p:cNvPr id="42" name="Rectangle 71"/>
          <p:cNvSpPr/>
          <p:nvPr/>
        </p:nvSpPr>
        <p:spPr>
          <a:xfrm>
            <a:off x="7391402" y="4019550"/>
            <a:ext cx="1341587" cy="426685"/>
          </a:xfrm>
          <a:prstGeom prst="rect">
            <a:avLst/>
          </a:prstGeom>
          <a:ln/>
        </p:spPr>
        <p:style>
          <a:lnRef idx="1">
            <a:schemeClr val="accent1"/>
          </a:lnRef>
          <a:fillRef idx="3">
            <a:schemeClr val="accent1"/>
          </a:fillRef>
          <a:effectRef idx="2">
            <a:schemeClr val="accent1"/>
          </a:effectRef>
          <a:fontRef idx="minor">
            <a:schemeClr val="lt1"/>
          </a:fontRef>
        </p:style>
        <p:txBody>
          <a:bodyPr lIns="68586" tIns="34294" rIns="68586" bIns="34294" rtlCol="0" anchor="ctr"/>
          <a:lstStyle/>
          <a:p>
            <a:pPr algn="ctr"/>
            <a:r>
              <a:rPr lang="en-US" dirty="0" smtClean="0"/>
              <a:t>Memory</a:t>
            </a:r>
            <a:endParaRPr lang="en-US" dirty="0"/>
          </a:p>
        </p:txBody>
      </p:sp>
    </p:spTree>
    <p:extLst>
      <p:ext uri="{BB962C8B-B14F-4D97-AF65-F5344CB8AC3E}">
        <p14:creationId xmlns="" xmlns:p14="http://schemas.microsoft.com/office/powerpoint/2010/main" val="32954655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decel="100000" fill="hold"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1000" fill="hold"/>
                                        <p:tgtEl>
                                          <p:spTgt spid="35"/>
                                        </p:tgtEl>
                                        <p:attrNameLst>
                                          <p:attrName>ppt_x</p:attrName>
                                        </p:attrNameLst>
                                      </p:cBhvr>
                                      <p:tavLst>
                                        <p:tav tm="0">
                                          <p:val>
                                            <p:strVal val="0-#ppt_w/2"/>
                                          </p:val>
                                        </p:tav>
                                        <p:tav tm="100000">
                                          <p:val>
                                            <p:strVal val="#ppt_x"/>
                                          </p:val>
                                        </p:tav>
                                      </p:tavLst>
                                    </p:anim>
                                    <p:anim calcmode="lin" valueType="num">
                                      <p:cBhvr additive="base">
                                        <p:cTn id="8" dur="1000" fill="hold"/>
                                        <p:tgtEl>
                                          <p:spTgt spid="35"/>
                                        </p:tgtEl>
                                        <p:attrNameLst>
                                          <p:attrName>ppt_y</p:attrName>
                                        </p:attrNameLst>
                                      </p:cBhvr>
                                      <p:tavLst>
                                        <p:tav tm="0">
                                          <p:val>
                                            <p:strVal val="#ppt_y"/>
                                          </p:val>
                                        </p:tav>
                                        <p:tav tm="100000">
                                          <p:val>
                                            <p:strVal val="#ppt_y"/>
                                          </p:val>
                                        </p:tav>
                                      </p:tavLst>
                                    </p:anim>
                                  </p:childTnLst>
                                </p:cTn>
                              </p:par>
                              <p:par>
                                <p:cTn id="9" presetID="1" presetClass="entr" presetSubtype="0" fill="hold" grpId="1" nodeType="withEffect">
                                  <p:stCondLst>
                                    <p:cond delay="0"/>
                                  </p:stCondLst>
                                  <p:childTnLst>
                                    <p:set>
                                      <p:cBhvr>
                                        <p:cTn id="10" dur="1" fill="hold">
                                          <p:stCondLst>
                                            <p:cond delay="0"/>
                                          </p:stCondLst>
                                        </p:cTn>
                                        <p:tgtEl>
                                          <p:spTgt spid="33"/>
                                        </p:tgtEl>
                                        <p:attrNameLst>
                                          <p:attrName>style.visibility</p:attrName>
                                        </p:attrNameLst>
                                      </p:cBhvr>
                                      <p:to>
                                        <p:strVal val="visible"/>
                                      </p:to>
                                    </p:set>
                                  </p:childTnLst>
                                </p:cTn>
                              </p:par>
                              <p:par>
                                <p:cTn id="11" presetID="26" presetClass="emph" presetSubtype="0" fill="hold" grpId="0" nodeType="withEffect">
                                  <p:stCondLst>
                                    <p:cond delay="0"/>
                                  </p:stCondLst>
                                  <p:childTnLst>
                                    <p:animEffect transition="out" filter="fade">
                                      <p:cBhvr>
                                        <p:cTn id="12" dur="500" tmFilter="0, 0; .2, .5; .8, .5; 1, 0"/>
                                        <p:tgtEl>
                                          <p:spTgt spid="33"/>
                                        </p:tgtEl>
                                      </p:cBhvr>
                                    </p:animEffect>
                                    <p:animScale>
                                      <p:cBhvr>
                                        <p:cTn id="13" dur="250" autoRev="1" fill="hold"/>
                                        <p:tgtEl>
                                          <p:spTgt spid="33"/>
                                        </p:tgtEl>
                                      </p:cBhvr>
                                      <p:by x="105000" y="105000"/>
                                    </p:animScale>
                                  </p:childTnLst>
                                </p:cTn>
                              </p:par>
                              <p:par>
                                <p:cTn id="14" presetID="1" presetClass="entr" presetSubtype="0" fill="hold" grpId="1" nodeType="withEffect">
                                  <p:stCondLst>
                                    <p:cond delay="0"/>
                                  </p:stCondLst>
                                  <p:childTnLst>
                                    <p:set>
                                      <p:cBhvr>
                                        <p:cTn id="15" dur="1" fill="hold">
                                          <p:stCondLst>
                                            <p:cond delay="0"/>
                                          </p:stCondLst>
                                        </p:cTn>
                                        <p:tgtEl>
                                          <p:spTgt spid="34"/>
                                        </p:tgtEl>
                                        <p:attrNameLst>
                                          <p:attrName>style.visibility</p:attrName>
                                        </p:attrNameLst>
                                      </p:cBhvr>
                                      <p:to>
                                        <p:strVal val="visible"/>
                                      </p:to>
                                    </p:set>
                                  </p:childTnLst>
                                </p:cTn>
                              </p:par>
                              <p:par>
                                <p:cTn id="16" presetID="26" presetClass="emph" presetSubtype="0" fill="hold" grpId="0" nodeType="withEffect">
                                  <p:stCondLst>
                                    <p:cond delay="0"/>
                                  </p:stCondLst>
                                  <p:childTnLst>
                                    <p:animEffect transition="out" filter="fade">
                                      <p:cBhvr>
                                        <p:cTn id="17" dur="500" tmFilter="0, 0; .2, .5; .8, .5; 1, 0"/>
                                        <p:tgtEl>
                                          <p:spTgt spid="34"/>
                                        </p:tgtEl>
                                      </p:cBhvr>
                                    </p:animEffect>
                                    <p:animScale>
                                      <p:cBhvr>
                                        <p:cTn id="18" dur="250" autoRev="1" fill="hold"/>
                                        <p:tgtEl>
                                          <p:spTgt spid="34"/>
                                        </p:tgtEl>
                                      </p:cBhvr>
                                      <p:by x="105000" y="105000"/>
                                    </p:animScale>
                                  </p:childTnLst>
                                </p:cTn>
                              </p:par>
                              <p:par>
                                <p:cTn id="19" presetID="1" presetClass="entr" presetSubtype="0" fill="hold" grpId="1" nodeType="withEffect">
                                  <p:stCondLst>
                                    <p:cond delay="0"/>
                                  </p:stCondLst>
                                  <p:childTnLst>
                                    <p:set>
                                      <p:cBhvr>
                                        <p:cTn id="20" dur="1" fill="hold">
                                          <p:stCondLst>
                                            <p:cond delay="0"/>
                                          </p:stCondLst>
                                        </p:cTn>
                                        <p:tgtEl>
                                          <p:spTgt spid="36"/>
                                        </p:tgtEl>
                                        <p:attrNameLst>
                                          <p:attrName>style.visibility</p:attrName>
                                        </p:attrNameLst>
                                      </p:cBhvr>
                                      <p:to>
                                        <p:strVal val="visible"/>
                                      </p:to>
                                    </p:set>
                                  </p:childTnLst>
                                </p:cTn>
                              </p:par>
                              <p:par>
                                <p:cTn id="21" presetID="26" presetClass="emph" presetSubtype="0" fill="hold" grpId="0" nodeType="withEffect">
                                  <p:stCondLst>
                                    <p:cond delay="0"/>
                                  </p:stCondLst>
                                  <p:childTnLst>
                                    <p:animEffect transition="out" filter="fade">
                                      <p:cBhvr>
                                        <p:cTn id="22" dur="500" tmFilter="0, 0; .2, .5; .8, .5; 1, 0"/>
                                        <p:tgtEl>
                                          <p:spTgt spid="36"/>
                                        </p:tgtEl>
                                      </p:cBhvr>
                                    </p:animEffect>
                                    <p:animScale>
                                      <p:cBhvr>
                                        <p:cTn id="23" dur="250" autoRev="1" fill="hold"/>
                                        <p:tgtEl>
                                          <p:spTgt spid="36"/>
                                        </p:tgtEl>
                                      </p:cBhvr>
                                      <p:by x="105000" y="105000"/>
                                    </p:animScale>
                                  </p:childTnLst>
                                </p:cTn>
                              </p:par>
                              <p:par>
                                <p:cTn id="24" presetID="1" presetClass="entr" presetSubtype="0" fill="hold" grpId="1" nodeType="withEffect">
                                  <p:stCondLst>
                                    <p:cond delay="0"/>
                                  </p:stCondLst>
                                  <p:childTnLst>
                                    <p:set>
                                      <p:cBhvr>
                                        <p:cTn id="25" dur="1" fill="hold">
                                          <p:stCondLst>
                                            <p:cond delay="0"/>
                                          </p:stCondLst>
                                        </p:cTn>
                                        <p:tgtEl>
                                          <p:spTgt spid="37"/>
                                        </p:tgtEl>
                                        <p:attrNameLst>
                                          <p:attrName>style.visibility</p:attrName>
                                        </p:attrNameLst>
                                      </p:cBhvr>
                                      <p:to>
                                        <p:strVal val="visible"/>
                                      </p:to>
                                    </p:set>
                                  </p:childTnLst>
                                </p:cTn>
                              </p:par>
                              <p:par>
                                <p:cTn id="26" presetID="26" presetClass="emph" presetSubtype="0" fill="hold" grpId="0" nodeType="withEffect">
                                  <p:stCondLst>
                                    <p:cond delay="0"/>
                                  </p:stCondLst>
                                  <p:childTnLst>
                                    <p:animEffect transition="out" filter="fade">
                                      <p:cBhvr>
                                        <p:cTn id="27" dur="500" tmFilter="0, 0; .2, .5; .8, .5; 1, 0"/>
                                        <p:tgtEl>
                                          <p:spTgt spid="37"/>
                                        </p:tgtEl>
                                      </p:cBhvr>
                                    </p:animEffect>
                                    <p:animScale>
                                      <p:cBhvr>
                                        <p:cTn id="28" dur="250" autoRev="1" fill="hold"/>
                                        <p:tgtEl>
                                          <p:spTgt spid="37"/>
                                        </p:tgtEl>
                                      </p:cBhvr>
                                      <p:by x="105000" y="105000"/>
                                    </p:animScale>
                                  </p:childTnLst>
                                </p:cTn>
                              </p:par>
                              <p:par>
                                <p:cTn id="29" presetID="1" presetClass="entr" presetSubtype="0" fill="hold" grpId="1" nodeType="with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par>
                                <p:cTn id="31" presetID="26" presetClass="emph" presetSubtype="0" fill="hold" grpId="0" nodeType="withEffect">
                                  <p:stCondLst>
                                    <p:cond delay="0"/>
                                  </p:stCondLst>
                                  <p:childTnLst>
                                    <p:animEffect transition="out" filter="fade">
                                      <p:cBhvr>
                                        <p:cTn id="32" dur="500" tmFilter="0, 0; .2, .5; .8, .5; 1, 0"/>
                                        <p:tgtEl>
                                          <p:spTgt spid="39"/>
                                        </p:tgtEl>
                                      </p:cBhvr>
                                    </p:animEffect>
                                    <p:animScale>
                                      <p:cBhvr>
                                        <p:cTn id="33" dur="250" autoRev="1" fill="hold"/>
                                        <p:tgtEl>
                                          <p:spTgt spid="39"/>
                                        </p:tgtEl>
                                      </p:cBhvr>
                                      <p:by x="105000" y="105000"/>
                                    </p:animScale>
                                  </p:childTnLst>
                                </p:cTn>
                              </p:par>
                              <p:par>
                                <p:cTn id="34" presetID="1" presetClass="entr" presetSubtype="0" fill="hold" grpId="1" nodeType="withEffect">
                                  <p:stCondLst>
                                    <p:cond delay="0"/>
                                  </p:stCondLst>
                                  <p:childTnLst>
                                    <p:set>
                                      <p:cBhvr>
                                        <p:cTn id="35" dur="1" fill="hold">
                                          <p:stCondLst>
                                            <p:cond delay="0"/>
                                          </p:stCondLst>
                                        </p:cTn>
                                        <p:tgtEl>
                                          <p:spTgt spid="40"/>
                                        </p:tgtEl>
                                        <p:attrNameLst>
                                          <p:attrName>style.visibility</p:attrName>
                                        </p:attrNameLst>
                                      </p:cBhvr>
                                      <p:to>
                                        <p:strVal val="visible"/>
                                      </p:to>
                                    </p:set>
                                  </p:childTnLst>
                                </p:cTn>
                              </p:par>
                              <p:par>
                                <p:cTn id="36" presetID="26" presetClass="emph" presetSubtype="0" fill="hold" grpId="0" nodeType="withEffect">
                                  <p:stCondLst>
                                    <p:cond delay="0"/>
                                  </p:stCondLst>
                                  <p:childTnLst>
                                    <p:animEffect transition="out" filter="fade">
                                      <p:cBhvr>
                                        <p:cTn id="37" dur="500" tmFilter="0, 0; .2, .5; .8, .5; 1, 0"/>
                                        <p:tgtEl>
                                          <p:spTgt spid="40"/>
                                        </p:tgtEl>
                                      </p:cBhvr>
                                    </p:animEffect>
                                    <p:animScale>
                                      <p:cBhvr>
                                        <p:cTn id="38" dur="250" autoRev="1" fill="hold"/>
                                        <p:tgtEl>
                                          <p:spTgt spid="40"/>
                                        </p:tgtEl>
                                      </p:cBhvr>
                                      <p:by x="105000" y="105000"/>
                                    </p:animScale>
                                  </p:childTnLst>
                                </p:cTn>
                              </p:par>
                              <p:par>
                                <p:cTn id="39" presetID="1" presetClass="entr" presetSubtype="0" fill="hold" grpId="1" nodeType="withEffect">
                                  <p:stCondLst>
                                    <p:cond delay="0"/>
                                  </p:stCondLst>
                                  <p:childTnLst>
                                    <p:set>
                                      <p:cBhvr>
                                        <p:cTn id="40" dur="1" fill="hold">
                                          <p:stCondLst>
                                            <p:cond delay="0"/>
                                          </p:stCondLst>
                                        </p:cTn>
                                        <p:tgtEl>
                                          <p:spTgt spid="41"/>
                                        </p:tgtEl>
                                        <p:attrNameLst>
                                          <p:attrName>style.visibility</p:attrName>
                                        </p:attrNameLst>
                                      </p:cBhvr>
                                      <p:to>
                                        <p:strVal val="visible"/>
                                      </p:to>
                                    </p:set>
                                  </p:childTnLst>
                                </p:cTn>
                              </p:par>
                              <p:par>
                                <p:cTn id="41" presetID="26" presetClass="emph" presetSubtype="0" fill="hold" grpId="0" nodeType="withEffect">
                                  <p:stCondLst>
                                    <p:cond delay="0"/>
                                  </p:stCondLst>
                                  <p:childTnLst>
                                    <p:animEffect transition="out" filter="fade">
                                      <p:cBhvr>
                                        <p:cTn id="42" dur="500" tmFilter="0, 0; .2, .5; .8, .5; 1, 0"/>
                                        <p:tgtEl>
                                          <p:spTgt spid="41"/>
                                        </p:tgtEl>
                                      </p:cBhvr>
                                    </p:animEffect>
                                    <p:animScale>
                                      <p:cBhvr>
                                        <p:cTn id="43" dur="250" autoRev="1" fill="hold"/>
                                        <p:tgtEl>
                                          <p:spTgt spid="41"/>
                                        </p:tgtEl>
                                      </p:cBhvr>
                                      <p:by x="105000" y="105000"/>
                                    </p:animScale>
                                  </p:childTnLst>
                                </p:cTn>
                              </p:par>
                              <p:par>
                                <p:cTn id="44" presetID="1" presetClass="entr" presetSubtype="0" fill="hold" grpId="1" nodeType="withEffect">
                                  <p:stCondLst>
                                    <p:cond delay="0"/>
                                  </p:stCondLst>
                                  <p:childTnLst>
                                    <p:set>
                                      <p:cBhvr>
                                        <p:cTn id="45" dur="1" fill="hold">
                                          <p:stCondLst>
                                            <p:cond delay="0"/>
                                          </p:stCondLst>
                                        </p:cTn>
                                        <p:tgtEl>
                                          <p:spTgt spid="42"/>
                                        </p:tgtEl>
                                        <p:attrNameLst>
                                          <p:attrName>style.visibility</p:attrName>
                                        </p:attrNameLst>
                                      </p:cBhvr>
                                      <p:to>
                                        <p:strVal val="visible"/>
                                      </p:to>
                                    </p:set>
                                  </p:childTnLst>
                                </p:cTn>
                              </p:par>
                              <p:par>
                                <p:cTn id="46" presetID="26" presetClass="emph" presetSubtype="0" fill="hold" grpId="0" nodeType="withEffect">
                                  <p:stCondLst>
                                    <p:cond delay="0"/>
                                  </p:stCondLst>
                                  <p:childTnLst>
                                    <p:animEffect transition="out" filter="fade">
                                      <p:cBhvr>
                                        <p:cTn id="47" dur="500" tmFilter="0, 0; .2, .5; .8, .5; 1, 0"/>
                                        <p:tgtEl>
                                          <p:spTgt spid="42"/>
                                        </p:tgtEl>
                                      </p:cBhvr>
                                    </p:animEffect>
                                    <p:animScale>
                                      <p:cBhvr>
                                        <p:cTn id="48" dur="250" autoRev="1" fill="hold"/>
                                        <p:tgtEl>
                                          <p:spTgt spid="42"/>
                                        </p:tgtEl>
                                      </p:cBhvr>
                                      <p:by x="105000" y="105000"/>
                                    </p:animScale>
                                  </p:childTnLst>
                                </p:cTn>
                              </p:par>
                            </p:childTnLst>
                          </p:cTn>
                        </p:par>
                      </p:childTnLst>
                    </p:cTn>
                  </p:par>
                  <p:par>
                    <p:cTn id="49" fill="hold">
                      <p:stCondLst>
                        <p:cond delay="indefinite"/>
                      </p:stCondLst>
                      <p:childTnLst>
                        <p:par>
                          <p:cTn id="50" fill="hold">
                            <p:stCondLst>
                              <p:cond delay="0"/>
                            </p:stCondLst>
                            <p:childTnLst>
                              <p:par>
                                <p:cTn id="51" presetID="8" presetClass="emph" presetSubtype="0" fill="hold" grpId="2" nodeType="clickEffect">
                                  <p:stCondLst>
                                    <p:cond delay="0"/>
                                  </p:stCondLst>
                                  <p:childTnLst>
                                    <p:animRot by="21600000">
                                      <p:cBhvr>
                                        <p:cTn id="52" dur="2000" fill="hold"/>
                                        <p:tgtEl>
                                          <p:spTgt spid="3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3" grpId="1" animBg="1"/>
      <p:bldP spid="34" grpId="0" animBg="1"/>
      <p:bldP spid="34" grpId="1" animBg="1"/>
      <p:bldP spid="34" grpId="2" animBg="1"/>
      <p:bldP spid="36" grpId="0" animBg="1"/>
      <p:bldP spid="36" grpId="1" animBg="1"/>
      <p:bldP spid="37" grpId="0" animBg="1"/>
      <p:bldP spid="37" grpId="1" animBg="1"/>
      <p:bldP spid="39" grpId="0" animBg="1"/>
      <p:bldP spid="39" grpId="1" animBg="1"/>
      <p:bldP spid="40" grpId="0" animBg="1"/>
      <p:bldP spid="40" grpId="1" animBg="1"/>
      <p:bldP spid="41" grpId="0" animBg="1"/>
      <p:bldP spid="41" grpId="1" animBg="1"/>
      <p:bldP spid="42" grpId="0" animBg="1"/>
      <p:bldP spid="42"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304800" y="99071"/>
            <a:ext cx="6678438"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rPr>
              <a:t>用大数据的眼光看数据</a:t>
            </a:r>
            <a:r>
              <a:rPr lang="en-US" altLang="zh-CN" sz="3200" dirty="0" smtClean="0">
                <a:latin typeface="+mn-ea"/>
              </a:rPr>
              <a:t>-Data Source</a:t>
            </a:r>
          </a:p>
        </p:txBody>
      </p:sp>
      <p:grpSp>
        <p:nvGrpSpPr>
          <p:cNvPr id="3" name="组合 2"/>
          <p:cNvGrpSpPr/>
          <p:nvPr/>
        </p:nvGrpSpPr>
        <p:grpSpPr>
          <a:xfrm>
            <a:off x="1987846" y="3018652"/>
            <a:ext cx="913919" cy="1153298"/>
            <a:chOff x="5480235" y="1924051"/>
            <a:chExt cx="853890" cy="1153298"/>
          </a:xfrm>
        </p:grpSpPr>
        <p:pic>
          <p:nvPicPr>
            <p:cNvPr id="1027"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5486400" y="1924051"/>
              <a:ext cx="847725" cy="85407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pic>
          <p:nvPicPr>
            <p:cNvPr id="1026" name="Picture 2"/>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706268" y="2107406"/>
              <a:ext cx="407987" cy="487363"/>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0" name="TextBox 9"/>
            <p:cNvSpPr txBox="1"/>
            <p:nvPr/>
          </p:nvSpPr>
          <p:spPr>
            <a:xfrm>
              <a:off x="5480235" y="2800350"/>
              <a:ext cx="844365" cy="276999"/>
            </a:xfrm>
            <a:prstGeom prst="rect">
              <a:avLst/>
            </a:prstGeom>
            <a:noFill/>
          </p:spPr>
          <p:txBody>
            <a:bodyPr wrap="square" lIns="0" tIns="0" rIns="0" bIns="0" rtlCol="0">
              <a:spAutoFit/>
            </a:bodyPr>
            <a:lstStyle/>
            <a:p>
              <a:pPr algn="ctr"/>
              <a:r>
                <a:rPr lang="en-US" sz="1800" dirty="0" smtClean="0">
                  <a:solidFill>
                    <a:schemeClr val="tx1">
                      <a:alpha val="99000"/>
                    </a:schemeClr>
                  </a:solidFill>
                </a:rPr>
                <a:t>Schema</a:t>
              </a:r>
              <a:endParaRPr lang="en-US" sz="1800" dirty="0">
                <a:solidFill>
                  <a:schemeClr val="tx1">
                    <a:alpha val="99000"/>
                  </a:schemeClr>
                </a:solidFill>
              </a:endParaRPr>
            </a:p>
          </p:txBody>
        </p:sp>
      </p:grpSp>
      <p:grpSp>
        <p:nvGrpSpPr>
          <p:cNvPr id="5" name="组合 7"/>
          <p:cNvGrpSpPr/>
          <p:nvPr/>
        </p:nvGrpSpPr>
        <p:grpSpPr>
          <a:xfrm>
            <a:off x="1981200" y="1581150"/>
            <a:ext cx="920565" cy="1109662"/>
            <a:chOff x="4114800" y="2147888"/>
            <a:chExt cx="920565" cy="1109662"/>
          </a:xfrm>
        </p:grpSpPr>
        <p:pic>
          <p:nvPicPr>
            <p:cNvPr id="1028" name="Picture 4"/>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4148138" y="2147888"/>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7" name="TextBox 16"/>
            <p:cNvSpPr txBox="1"/>
            <p:nvPr/>
          </p:nvSpPr>
          <p:spPr>
            <a:xfrm>
              <a:off x="4114800" y="2980551"/>
              <a:ext cx="920565" cy="276999"/>
            </a:xfrm>
            <a:prstGeom prst="rect">
              <a:avLst/>
            </a:prstGeom>
            <a:noFill/>
          </p:spPr>
          <p:txBody>
            <a:bodyPr wrap="square" lIns="0" tIns="0" rIns="0" bIns="0" rtlCol="0">
              <a:spAutoFit/>
            </a:bodyPr>
            <a:lstStyle/>
            <a:p>
              <a:pPr algn="ctr"/>
              <a:r>
                <a:rPr lang="en-US" sz="1800" dirty="0" smtClean="0">
                  <a:solidFill>
                    <a:schemeClr val="tx1">
                      <a:alpha val="99000"/>
                    </a:schemeClr>
                  </a:solidFill>
                </a:rPr>
                <a:t>Partition</a:t>
              </a:r>
              <a:endParaRPr lang="en-US" sz="1800" dirty="0">
                <a:solidFill>
                  <a:schemeClr val="tx1">
                    <a:alpha val="99000"/>
                  </a:schemeClr>
                </a:solidFill>
              </a:endParaRPr>
            </a:p>
          </p:txBody>
        </p:sp>
      </p:grpSp>
      <p:grpSp>
        <p:nvGrpSpPr>
          <p:cNvPr id="6" name="组合 10"/>
          <p:cNvGrpSpPr/>
          <p:nvPr/>
        </p:nvGrpSpPr>
        <p:grpSpPr>
          <a:xfrm>
            <a:off x="457200" y="2313027"/>
            <a:ext cx="920565" cy="1032391"/>
            <a:chOff x="762000" y="1800225"/>
            <a:chExt cx="920565" cy="1032391"/>
          </a:xfrm>
        </p:grpSpPr>
        <p:pic>
          <p:nvPicPr>
            <p:cNvPr id="1030" name="Picture 6"/>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4" name="TextBox 23"/>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sp>
        <p:nvSpPr>
          <p:cNvPr id="26" name="Right Brace 22"/>
          <p:cNvSpPr/>
          <p:nvPr/>
        </p:nvSpPr>
        <p:spPr>
          <a:xfrm flipH="1">
            <a:off x="1453963" y="2005012"/>
            <a:ext cx="552452" cy="1481138"/>
          </a:xfrm>
          <a:prstGeom prst="rightBrace">
            <a:avLst>
              <a:gd name="adj1" fmla="val 50767"/>
              <a:gd name="adj2" fmla="val 50000"/>
            </a:avLst>
          </a:prstGeom>
          <a:noFill/>
          <a:ln w="12700" cap="flat" cmpd="sng" algn="ctr">
            <a:solidFill>
              <a:sysClr val="window" lastClr="FFFFFF"/>
            </a:solidFill>
            <a:prstDash val="solid"/>
            <a:headEnd type="none" w="med" len="med"/>
            <a:tailEnd type="none" w="med" len="med"/>
          </a:ln>
          <a:effectLst>
            <a:outerShdw blurRad="63500" algn="ctr" rotWithShape="0">
              <a:sysClr val="window" lastClr="FFFFFF"/>
            </a:outerShdw>
          </a:effectLst>
        </p:spPr>
        <p:txBody>
          <a:bodyPr rtlCol="0" anchor="ctr"/>
          <a:lstStyle/>
          <a:p>
            <a:pPr algn="ctr" defTabSz="816193">
              <a:lnSpc>
                <a:spcPct val="90000"/>
              </a:lnSpc>
            </a:pPr>
            <a:endParaRPr lang="en-US">
              <a:solidFill>
                <a:prstClr val="white"/>
              </a:solidFill>
              <a:latin typeface="Segoe UI Light" pitchFamily="34" charset="0"/>
            </a:endParaRPr>
          </a:p>
        </p:txBody>
      </p:sp>
      <p:sp>
        <p:nvSpPr>
          <p:cNvPr id="47" name="Rectangle 19"/>
          <p:cNvSpPr/>
          <p:nvPr>
            <p:custDataLst>
              <p:tags r:id="rId1"/>
            </p:custDataLst>
          </p:nvPr>
        </p:nvSpPr>
        <p:spPr bwMode="auto">
          <a:xfrm>
            <a:off x="3276600" y="1047750"/>
            <a:ext cx="5410200" cy="14478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一个字“多”</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常用</a:t>
            </a:r>
            <a:r>
              <a:rPr lang="en-US" altLang="zh-CN" dirty="0" smtClean="0">
                <a:ln>
                  <a:solidFill>
                    <a:srgbClr val="FFFFFF">
                      <a:alpha val="0"/>
                    </a:srgbClr>
                  </a:solidFill>
                </a:ln>
                <a:solidFill>
                  <a:srgbClr val="FFFFFF"/>
                </a:solidFill>
              </a:rPr>
              <a:t>Partition</a:t>
            </a:r>
            <a:r>
              <a:rPr lang="zh-CN" altLang="en-US" dirty="0" smtClean="0">
                <a:ln>
                  <a:solidFill>
                    <a:srgbClr val="FFFFFF">
                      <a:alpha val="0"/>
                    </a:srgbClr>
                  </a:solidFill>
                </a:ln>
                <a:solidFill>
                  <a:srgbClr val="FFFFFF"/>
                </a:solidFill>
              </a:rPr>
              <a:t>策略</a:t>
            </a:r>
            <a:endParaRPr lang="en-US" altLang="zh-CN" dirty="0" smtClean="0">
              <a:ln>
                <a:solidFill>
                  <a:srgbClr val="FFFFFF">
                    <a:alpha val="0"/>
                  </a:srgbClr>
                </a:solidFill>
              </a:ln>
              <a:solidFill>
                <a:srgbClr val="FFFFFF"/>
              </a:solidFill>
            </a:endParaRPr>
          </a:p>
          <a:p>
            <a:pPr marL="700433" lvl="2" indent="-234680">
              <a:spcBef>
                <a:spcPts val="306"/>
              </a:spcBef>
              <a:spcAft>
                <a:spcPts val="306"/>
              </a:spcAft>
              <a:buClr>
                <a:srgbClr val="FFFFFF"/>
              </a:buClr>
              <a:buSzPct val="100000"/>
              <a:buFont typeface="Arial" pitchFamily="34" charset="0"/>
              <a:buChar char="•"/>
            </a:pPr>
            <a:r>
              <a:rPr lang="en-US" altLang="zh-CN" dirty="0" smtClean="0">
                <a:ln>
                  <a:solidFill>
                    <a:srgbClr val="FFFFFF">
                      <a:alpha val="0"/>
                    </a:srgbClr>
                  </a:solidFill>
                </a:ln>
                <a:solidFill>
                  <a:srgbClr val="FFFFFF"/>
                </a:solidFill>
              </a:rPr>
              <a:t>Hash Partition</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日期</a:t>
            </a:r>
            <a:r>
              <a:rPr lang="en-US" altLang="zh-CN" dirty="0" smtClean="0">
                <a:ln>
                  <a:solidFill>
                    <a:srgbClr val="FFFFFF">
                      <a:alpha val="0"/>
                    </a:srgbClr>
                  </a:solidFill>
                </a:ln>
                <a:solidFill>
                  <a:srgbClr val="FFFFFF"/>
                </a:solidFill>
              </a:rPr>
              <a:t>Partition</a:t>
            </a:r>
            <a:endParaRPr lang="en-US" dirty="0">
              <a:ln>
                <a:solidFill>
                  <a:srgbClr val="FFFFFF">
                    <a:alpha val="0"/>
                  </a:srgbClr>
                </a:solidFill>
              </a:ln>
              <a:solidFill>
                <a:srgbClr val="FFFFFF"/>
              </a:solidFill>
            </a:endParaRPr>
          </a:p>
        </p:txBody>
      </p:sp>
      <p:sp>
        <p:nvSpPr>
          <p:cNvPr id="48" name="Rectangle 19"/>
          <p:cNvSpPr/>
          <p:nvPr>
            <p:custDataLst>
              <p:tags r:id="rId2"/>
            </p:custDataLst>
          </p:nvPr>
        </p:nvSpPr>
        <p:spPr bwMode="auto">
          <a:xfrm>
            <a:off x="3276600" y="2571750"/>
            <a:ext cx="5410200" cy="19812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动态特性</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随</a:t>
            </a:r>
            <a:r>
              <a:rPr lang="en-US" altLang="zh-CN" dirty="0" smtClean="0">
                <a:ln>
                  <a:solidFill>
                    <a:srgbClr val="FFFFFF">
                      <a:alpha val="0"/>
                    </a:srgbClr>
                  </a:solidFill>
                </a:ln>
                <a:solidFill>
                  <a:srgbClr val="FFFFFF"/>
                </a:solidFill>
              </a:rPr>
              <a:t>Partition</a:t>
            </a:r>
            <a:r>
              <a:rPr lang="zh-CN" altLang="en-US" dirty="0" smtClean="0">
                <a:ln>
                  <a:solidFill>
                    <a:srgbClr val="FFFFFF">
                      <a:alpha val="0"/>
                    </a:srgbClr>
                  </a:solidFill>
                </a:ln>
                <a:solidFill>
                  <a:srgbClr val="FFFFFF"/>
                </a:solidFill>
              </a:rPr>
              <a:t>不同会变化</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不同</a:t>
            </a:r>
            <a:r>
              <a:rPr lang="en-US" altLang="zh-CN" dirty="0" smtClean="0">
                <a:ln>
                  <a:solidFill>
                    <a:srgbClr val="FFFFFF">
                      <a:alpha val="0"/>
                    </a:srgbClr>
                  </a:solidFill>
                </a:ln>
                <a:solidFill>
                  <a:srgbClr val="FFFFFF"/>
                </a:solidFill>
              </a:rPr>
              <a:t>Partition</a:t>
            </a:r>
            <a:r>
              <a:rPr lang="zh-CN" altLang="en-US" dirty="0" smtClean="0">
                <a:ln>
                  <a:solidFill>
                    <a:srgbClr val="FFFFFF">
                      <a:alpha val="0"/>
                    </a:srgbClr>
                  </a:solidFill>
                </a:ln>
                <a:solidFill>
                  <a:srgbClr val="FFFFFF"/>
                </a:solidFill>
              </a:rPr>
              <a:t>的</a:t>
            </a:r>
            <a:r>
              <a:rPr lang="en-US" altLang="zh-CN" dirty="0" smtClean="0">
                <a:ln>
                  <a:solidFill>
                    <a:srgbClr val="FFFFFF">
                      <a:alpha val="0"/>
                    </a:srgbClr>
                  </a:solidFill>
                </a:ln>
                <a:solidFill>
                  <a:srgbClr val="FFFFFF"/>
                </a:solidFill>
              </a:rPr>
              <a:t>Schema</a:t>
            </a:r>
            <a:r>
              <a:rPr lang="zh-CN" altLang="en-US" dirty="0" smtClean="0">
                <a:ln>
                  <a:solidFill>
                    <a:srgbClr val="FFFFFF">
                      <a:alpha val="0"/>
                    </a:srgbClr>
                  </a:solidFill>
                </a:ln>
                <a:solidFill>
                  <a:srgbClr val="FFFFFF"/>
                </a:solidFill>
              </a:rPr>
              <a:t>支持合并成新的</a:t>
            </a:r>
            <a:r>
              <a:rPr lang="en-US" altLang="zh-CN" dirty="0" smtClean="0">
                <a:ln>
                  <a:solidFill>
                    <a:srgbClr val="FFFFFF">
                      <a:alpha val="0"/>
                    </a:srgbClr>
                  </a:solidFill>
                </a:ln>
                <a:solidFill>
                  <a:srgbClr val="FFFFFF"/>
                </a:solidFill>
              </a:rPr>
              <a:t>Schema</a:t>
            </a:r>
          </a:p>
          <a:p>
            <a:pPr marL="357685" lvl="1" indent="-234680">
              <a:spcBef>
                <a:spcPts val="306"/>
              </a:spcBef>
              <a:spcAft>
                <a:spcPts val="306"/>
              </a:spcAft>
              <a:buClr>
                <a:srgbClr val="FFFFFF"/>
              </a:buClr>
              <a:buSzPct val="100000"/>
              <a:buFont typeface="Arial" pitchFamily="34" charset="0"/>
              <a:buChar char="•"/>
            </a:pPr>
            <a:r>
              <a:rPr lang="en-US" altLang="zh-CN" dirty="0" smtClean="0">
                <a:ln>
                  <a:solidFill>
                    <a:srgbClr val="FFFFFF">
                      <a:alpha val="0"/>
                    </a:srgbClr>
                  </a:solidFill>
                </a:ln>
                <a:solidFill>
                  <a:srgbClr val="FFFFFF"/>
                </a:solidFill>
              </a:rPr>
              <a:t>Schema</a:t>
            </a:r>
            <a:r>
              <a:rPr lang="zh-CN" altLang="en-US" dirty="0" smtClean="0">
                <a:ln>
                  <a:solidFill>
                    <a:srgbClr val="FFFFFF">
                      <a:alpha val="0"/>
                    </a:srgbClr>
                  </a:solidFill>
                </a:ln>
                <a:solidFill>
                  <a:srgbClr val="FFFFFF"/>
                </a:solidFill>
              </a:rPr>
              <a:t>的属性（适应并描述数据的变化特性）</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字段名</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字段稀疏性</a:t>
            </a: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字段类型分布</a:t>
            </a:r>
            <a:endParaRPr lang="en-US" dirty="0">
              <a:ln>
                <a:solidFill>
                  <a:srgbClr val="FFFFFF">
                    <a:alpha val="0"/>
                  </a:srgbClr>
                </a:solidFill>
              </a:ln>
              <a:solidFill>
                <a:srgbClr val="FFFFFF"/>
              </a:solidFill>
            </a:endParaRPr>
          </a:p>
        </p:txBody>
      </p:sp>
    </p:spTree>
    <p:extLst>
      <p:ext uri="{BB962C8B-B14F-4D97-AF65-F5344CB8AC3E}">
        <p14:creationId xmlns="" xmlns:p14="http://schemas.microsoft.com/office/powerpoint/2010/main" val="386531111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152400" y="141480"/>
            <a:ext cx="780397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rPr>
              <a:t>围绕</a:t>
            </a:r>
            <a:r>
              <a:rPr lang="en-US" altLang="zh-CN" sz="3200" dirty="0" err="1" smtClean="0">
                <a:latin typeface="+mn-ea"/>
              </a:rPr>
              <a:t>DataSourcce</a:t>
            </a:r>
            <a:r>
              <a:rPr lang="zh-CN" altLang="en-US" sz="3200" dirty="0" smtClean="0">
                <a:latin typeface="+mn-ea"/>
              </a:rPr>
              <a:t>建立的数据导向</a:t>
            </a:r>
            <a:r>
              <a:rPr lang="en-US" altLang="zh-CN" sz="3200" dirty="0" smtClean="0">
                <a:latin typeface="+mn-ea"/>
              </a:rPr>
              <a:t>API</a:t>
            </a:r>
          </a:p>
        </p:txBody>
      </p:sp>
      <p:grpSp>
        <p:nvGrpSpPr>
          <p:cNvPr id="2" name="组合 1"/>
          <p:cNvGrpSpPr/>
          <p:nvPr/>
        </p:nvGrpSpPr>
        <p:grpSpPr>
          <a:xfrm>
            <a:off x="533400" y="1551027"/>
            <a:ext cx="2130517" cy="1032391"/>
            <a:chOff x="533400" y="1551027"/>
            <a:chExt cx="2130517" cy="1032391"/>
          </a:xfrm>
        </p:grpSpPr>
        <p:grpSp>
          <p:nvGrpSpPr>
            <p:cNvPr id="3" name="组合 2"/>
            <p:cNvGrpSpPr/>
            <p:nvPr/>
          </p:nvGrpSpPr>
          <p:grpSpPr>
            <a:xfrm>
              <a:off x="1136835" y="1551027"/>
              <a:ext cx="920565" cy="1032391"/>
              <a:chOff x="762000" y="1800225"/>
              <a:chExt cx="920565" cy="1032391"/>
            </a:xfrm>
          </p:grpSpPr>
          <p:pic>
            <p:nvPicPr>
              <p:cNvPr id="5" name="Picture 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sp>
          <p:nvSpPr>
            <p:cNvPr id="7" name="Right Arrow 24"/>
            <p:cNvSpPr/>
            <p:nvPr/>
          </p:nvSpPr>
          <p:spPr bwMode="auto">
            <a:xfrm>
              <a:off x="533400" y="1779627"/>
              <a:ext cx="606517" cy="408623"/>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smtClean="0">
                  <a:solidFill>
                    <a:srgbClr val="FFFFFF">
                      <a:alpha val="98824"/>
                    </a:srgbClr>
                  </a:solidFill>
                  <a:latin typeface="Segoe UI" pitchFamily="34" charset="0"/>
                  <a:ea typeface="Segoe UI" pitchFamily="34" charset="0"/>
                  <a:cs typeface="Segoe UI" pitchFamily="34" charset="0"/>
                </a:rPr>
                <a:t>In</a:t>
              </a:r>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9" name="Right Arrow 24"/>
            <p:cNvSpPr/>
            <p:nvPr/>
          </p:nvSpPr>
          <p:spPr bwMode="auto">
            <a:xfrm>
              <a:off x="2057400" y="1779627"/>
              <a:ext cx="606517" cy="408623"/>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smtClean="0">
                  <a:solidFill>
                    <a:srgbClr val="FFFFFF">
                      <a:alpha val="98824"/>
                    </a:srgbClr>
                  </a:solidFill>
                  <a:latin typeface="Segoe UI" pitchFamily="34" charset="0"/>
                  <a:ea typeface="Segoe UI" pitchFamily="34" charset="0"/>
                  <a:cs typeface="Segoe UI" pitchFamily="34" charset="0"/>
                </a:rPr>
                <a:t>Out</a:t>
              </a:r>
              <a:endParaRPr lang="en-US" sz="1700" dirty="0">
                <a:solidFill>
                  <a:srgbClr val="FFFFFF">
                    <a:alpha val="98824"/>
                  </a:srgbClr>
                </a:solidFill>
                <a:latin typeface="Segoe UI" pitchFamily="34" charset="0"/>
                <a:ea typeface="Segoe UI" pitchFamily="34" charset="0"/>
                <a:cs typeface="Segoe UI" pitchFamily="34" charset="0"/>
              </a:endParaRPr>
            </a:p>
          </p:txBody>
        </p:sp>
      </p:grpSp>
      <p:grpSp>
        <p:nvGrpSpPr>
          <p:cNvPr id="18" name="组合 17"/>
          <p:cNvGrpSpPr/>
          <p:nvPr/>
        </p:nvGrpSpPr>
        <p:grpSpPr>
          <a:xfrm>
            <a:off x="3276600" y="1428750"/>
            <a:ext cx="1524000" cy="1183086"/>
            <a:chOff x="4572000" y="1285427"/>
            <a:chExt cx="1524000" cy="1183086"/>
          </a:xfrm>
        </p:grpSpPr>
        <p:sp>
          <p:nvSpPr>
            <p:cNvPr id="14"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smtClean="0">
                  <a:solidFill>
                    <a:schemeClr val="accent1"/>
                  </a:solidFill>
                  <a:latin typeface="Segoe UI Light" pitchFamily="34" charset="0"/>
                </a:rPr>
                <a:t>MERGERS &amp;</a:t>
              </a:r>
            </a:p>
            <a:p>
              <a:pPr algn="ctr"/>
              <a:r>
                <a:rPr lang="en-US" sz="1200" b="1" dirty="0" smtClean="0">
                  <a:solidFill>
                    <a:schemeClr val="accent1"/>
                  </a:solidFill>
                  <a:latin typeface="Segoe UI Light" pitchFamily="34" charset="0"/>
                </a:rPr>
                <a:t>JOIN</a:t>
              </a:r>
              <a:endParaRPr lang="en-US" sz="1200" b="1" dirty="0">
                <a:solidFill>
                  <a:schemeClr val="accent1"/>
                </a:solidFill>
                <a:latin typeface="Segoe UI Light" pitchFamily="34" charset="0"/>
              </a:endParaRPr>
            </a:p>
          </p:txBody>
        </p:sp>
        <p:grpSp>
          <p:nvGrpSpPr>
            <p:cNvPr id="13" name="组合 12"/>
            <p:cNvGrpSpPr/>
            <p:nvPr/>
          </p:nvGrpSpPr>
          <p:grpSpPr>
            <a:xfrm>
              <a:off x="4572000" y="1285427"/>
              <a:ext cx="1524000" cy="698511"/>
              <a:chOff x="4572000" y="1285427"/>
              <a:chExt cx="1524000" cy="698511"/>
            </a:xfrm>
          </p:grpSpPr>
          <p:sp>
            <p:nvSpPr>
              <p:cNvPr id="15"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16" name="Freeform 78"/>
              <p:cNvSpPr>
                <a:spLocks noEditPoints="1"/>
              </p:cNvSpPr>
              <p:nvPr/>
            </p:nvSpPr>
            <p:spPr bwMode="auto">
              <a:xfrm>
                <a:off x="4771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sp>
            <p:nvSpPr>
              <p:cNvPr id="17" name="Freeform 78"/>
              <p:cNvSpPr>
                <a:spLocks noEditPoints="1"/>
              </p:cNvSpPr>
              <p:nvPr/>
            </p:nvSpPr>
            <p:spPr bwMode="auto">
              <a:xfrm>
                <a:off x="54577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grpSp>
        <p:nvGrpSpPr>
          <p:cNvPr id="36" name="组合 35"/>
          <p:cNvGrpSpPr/>
          <p:nvPr/>
        </p:nvGrpSpPr>
        <p:grpSpPr>
          <a:xfrm>
            <a:off x="5480235" y="1428750"/>
            <a:ext cx="2831730" cy="1267599"/>
            <a:chOff x="5480235" y="1428750"/>
            <a:chExt cx="2831730" cy="1267599"/>
          </a:xfrm>
        </p:grpSpPr>
        <p:sp>
          <p:nvSpPr>
            <p:cNvPr id="21" name="Right Arrow 24"/>
            <p:cNvSpPr/>
            <p:nvPr/>
          </p:nvSpPr>
          <p:spPr bwMode="auto">
            <a:xfrm>
              <a:off x="6556283" y="1553527"/>
              <a:ext cx="987517" cy="408623"/>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smtClean="0">
                  <a:solidFill>
                    <a:srgbClr val="FFFFFF">
                      <a:alpha val="98824"/>
                    </a:srgbClr>
                  </a:solidFill>
                  <a:latin typeface="Segoe UI" pitchFamily="34" charset="0"/>
                  <a:ea typeface="Segoe UI" pitchFamily="34" charset="0"/>
                  <a:cs typeface="Segoe UI" pitchFamily="34" charset="0"/>
                </a:rPr>
                <a:t>Out To</a:t>
              </a:r>
              <a:endParaRPr lang="en-US" sz="1700" dirty="0">
                <a:solidFill>
                  <a:srgbClr val="FFFFFF">
                    <a:alpha val="98824"/>
                  </a:srgbClr>
                </a:solidFill>
                <a:latin typeface="Segoe UI" pitchFamily="34" charset="0"/>
                <a:ea typeface="Segoe UI" pitchFamily="34" charset="0"/>
                <a:cs typeface="Segoe UI" pitchFamily="34" charset="0"/>
              </a:endParaRPr>
            </a:p>
          </p:txBody>
        </p:sp>
        <p:grpSp>
          <p:nvGrpSpPr>
            <p:cNvPr id="23" name="组合 22"/>
            <p:cNvGrpSpPr/>
            <p:nvPr/>
          </p:nvGrpSpPr>
          <p:grpSpPr>
            <a:xfrm>
              <a:off x="5480235" y="1428750"/>
              <a:ext cx="920565" cy="1032391"/>
              <a:chOff x="762000" y="1800225"/>
              <a:chExt cx="920565" cy="1032391"/>
            </a:xfrm>
          </p:grpSpPr>
          <p:pic>
            <p:nvPicPr>
              <p:cNvPr id="24" name="Picture 6"/>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5" name="TextBox 24"/>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sp>
          <p:nvSpPr>
            <p:cNvPr id="29" name="Right Arrow 24"/>
            <p:cNvSpPr/>
            <p:nvPr/>
          </p:nvSpPr>
          <p:spPr bwMode="auto">
            <a:xfrm>
              <a:off x="6553200" y="2108537"/>
              <a:ext cx="987517" cy="408623"/>
            </a:xfrm>
            <a:prstGeom prst="rightArrow">
              <a:avLst/>
            </a:prstGeom>
            <a:ln>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r>
                <a:rPr lang="en-US" sz="1700" dirty="0" smtClean="0">
                  <a:solidFill>
                    <a:srgbClr val="FFFFFF">
                      <a:alpha val="98824"/>
                    </a:srgbClr>
                  </a:solidFill>
                  <a:latin typeface="Segoe UI" pitchFamily="34" charset="0"/>
                  <a:ea typeface="Segoe UI" pitchFamily="34" charset="0"/>
                  <a:cs typeface="Segoe UI" pitchFamily="34" charset="0"/>
                </a:rPr>
                <a:t>Out To</a:t>
              </a:r>
              <a:endParaRPr lang="en-US" sz="1700" dirty="0">
                <a:solidFill>
                  <a:srgbClr val="FFFFFF">
                    <a:alpha val="98824"/>
                  </a:srgbClr>
                </a:solidFill>
                <a:latin typeface="Segoe UI" pitchFamily="34" charset="0"/>
                <a:ea typeface="Segoe UI" pitchFamily="34" charset="0"/>
                <a:cs typeface="Segoe UI" pitchFamily="34" charset="0"/>
              </a:endParaRPr>
            </a:p>
          </p:txBody>
        </p:sp>
        <p:grpSp>
          <p:nvGrpSpPr>
            <p:cNvPr id="35" name="组合 34"/>
            <p:cNvGrpSpPr/>
            <p:nvPr/>
          </p:nvGrpSpPr>
          <p:grpSpPr>
            <a:xfrm>
              <a:off x="7391400" y="1428750"/>
              <a:ext cx="920565" cy="581799"/>
              <a:chOff x="7391400" y="1276350"/>
              <a:chExt cx="920565" cy="581799"/>
            </a:xfrm>
          </p:grpSpPr>
          <p:sp>
            <p:nvSpPr>
              <p:cNvPr id="31" name="Freeform 84"/>
              <p:cNvSpPr>
                <a:spLocks noEditPoints="1"/>
              </p:cNvSpPr>
              <p:nvPr/>
            </p:nvSpPr>
            <p:spPr bwMode="auto">
              <a:xfrm>
                <a:off x="7706498" y="1276350"/>
                <a:ext cx="370702" cy="366611"/>
              </a:xfrm>
              <a:custGeom>
                <a:avLst/>
                <a:gdLst>
                  <a:gd name="T0" fmla="*/ 314 w 314"/>
                  <a:gd name="T1" fmla="*/ 301 h 311"/>
                  <a:gd name="T2" fmla="*/ 189 w 314"/>
                  <a:gd name="T3" fmla="*/ 176 h 311"/>
                  <a:gd name="T4" fmla="*/ 214 w 314"/>
                  <a:gd name="T5" fmla="*/ 107 h 311"/>
                  <a:gd name="T6" fmla="*/ 107 w 314"/>
                  <a:gd name="T7" fmla="*/ 0 h 311"/>
                  <a:gd name="T8" fmla="*/ 0 w 314"/>
                  <a:gd name="T9" fmla="*/ 107 h 311"/>
                  <a:gd name="T10" fmla="*/ 107 w 314"/>
                  <a:gd name="T11" fmla="*/ 215 h 311"/>
                  <a:gd name="T12" fmla="*/ 179 w 314"/>
                  <a:gd name="T13" fmla="*/ 186 h 311"/>
                  <a:gd name="T14" fmla="*/ 304 w 314"/>
                  <a:gd name="T15" fmla="*/ 311 h 311"/>
                  <a:gd name="T16" fmla="*/ 314 w 314"/>
                  <a:gd name="T17" fmla="*/ 301 h 311"/>
                  <a:gd name="T18" fmla="*/ 107 w 314"/>
                  <a:gd name="T19" fmla="*/ 200 h 311"/>
                  <a:gd name="T20" fmla="*/ 14 w 314"/>
                  <a:gd name="T21" fmla="*/ 107 h 311"/>
                  <a:gd name="T22" fmla="*/ 107 w 314"/>
                  <a:gd name="T23" fmla="*/ 15 h 311"/>
                  <a:gd name="T24" fmla="*/ 199 w 314"/>
                  <a:gd name="T25" fmla="*/ 107 h 311"/>
                  <a:gd name="T26" fmla="*/ 107 w 314"/>
                  <a:gd name="T27" fmla="*/ 2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1">
                    <a:moveTo>
                      <a:pt x="314" y="301"/>
                    </a:moveTo>
                    <a:cubicBezTo>
                      <a:pt x="189" y="176"/>
                      <a:pt x="189" y="176"/>
                      <a:pt x="189" y="176"/>
                    </a:cubicBezTo>
                    <a:cubicBezTo>
                      <a:pt x="205" y="157"/>
                      <a:pt x="214" y="133"/>
                      <a:pt x="214" y="107"/>
                    </a:cubicBezTo>
                    <a:cubicBezTo>
                      <a:pt x="214" y="48"/>
                      <a:pt x="166" y="0"/>
                      <a:pt x="107" y="0"/>
                    </a:cubicBezTo>
                    <a:cubicBezTo>
                      <a:pt x="48" y="0"/>
                      <a:pt x="0" y="48"/>
                      <a:pt x="0" y="107"/>
                    </a:cubicBezTo>
                    <a:cubicBezTo>
                      <a:pt x="0" y="167"/>
                      <a:pt x="48" y="215"/>
                      <a:pt x="107" y="215"/>
                    </a:cubicBezTo>
                    <a:cubicBezTo>
                      <a:pt x="135" y="215"/>
                      <a:pt x="160" y="204"/>
                      <a:pt x="179" y="186"/>
                    </a:cubicBezTo>
                    <a:cubicBezTo>
                      <a:pt x="304" y="311"/>
                      <a:pt x="304" y="311"/>
                      <a:pt x="304" y="311"/>
                    </a:cubicBezTo>
                    <a:lnTo>
                      <a:pt x="314" y="301"/>
                    </a:lnTo>
                    <a:close/>
                    <a:moveTo>
                      <a:pt x="107" y="200"/>
                    </a:moveTo>
                    <a:cubicBezTo>
                      <a:pt x="56" y="200"/>
                      <a:pt x="14" y="158"/>
                      <a:pt x="14" y="107"/>
                    </a:cubicBezTo>
                    <a:cubicBezTo>
                      <a:pt x="14" y="57"/>
                      <a:pt x="56" y="15"/>
                      <a:pt x="107" y="15"/>
                    </a:cubicBezTo>
                    <a:cubicBezTo>
                      <a:pt x="158" y="15"/>
                      <a:pt x="199" y="57"/>
                      <a:pt x="199" y="107"/>
                    </a:cubicBezTo>
                    <a:cubicBezTo>
                      <a:pt x="199" y="158"/>
                      <a:pt x="158" y="200"/>
                      <a:pt x="107" y="200"/>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dirty="0"/>
              </a:p>
            </p:txBody>
          </p:sp>
          <p:sp>
            <p:nvSpPr>
              <p:cNvPr id="32" name="TextBox 31"/>
              <p:cNvSpPr txBox="1"/>
              <p:nvPr/>
            </p:nvSpPr>
            <p:spPr>
              <a:xfrm>
                <a:off x="7391400" y="1581150"/>
                <a:ext cx="920565" cy="276999"/>
              </a:xfrm>
              <a:prstGeom prst="rect">
                <a:avLst/>
              </a:prstGeom>
              <a:noFill/>
            </p:spPr>
            <p:txBody>
              <a:bodyPr wrap="square" lIns="0" tIns="0" rIns="0" bIns="0" rtlCol="0">
                <a:spAutoFit/>
              </a:bodyPr>
              <a:lstStyle/>
              <a:p>
                <a:pPr algn="ctr"/>
                <a:r>
                  <a:rPr lang="en-US" sz="1800" dirty="0" err="1" smtClean="0">
                    <a:solidFill>
                      <a:schemeClr val="tx1">
                        <a:alpha val="99000"/>
                      </a:schemeClr>
                    </a:solidFill>
                  </a:rPr>
                  <a:t>Solr</a:t>
                </a:r>
                <a:endParaRPr lang="en-US" sz="1800" dirty="0">
                  <a:solidFill>
                    <a:schemeClr val="tx1">
                      <a:alpha val="99000"/>
                    </a:schemeClr>
                  </a:solidFill>
                </a:endParaRPr>
              </a:p>
            </p:txBody>
          </p:sp>
        </p:grpSp>
        <p:grpSp>
          <p:nvGrpSpPr>
            <p:cNvPr id="19" name="组合 18"/>
            <p:cNvGrpSpPr/>
            <p:nvPr/>
          </p:nvGrpSpPr>
          <p:grpSpPr>
            <a:xfrm>
              <a:off x="7391400" y="2108537"/>
              <a:ext cx="920565" cy="587812"/>
              <a:chOff x="7461435" y="1983938"/>
              <a:chExt cx="920565" cy="587812"/>
            </a:xfrm>
          </p:grpSpPr>
          <p:pic>
            <p:nvPicPr>
              <p:cNvPr id="33" name="Picture 6" descr="C:\Users\Jonahs\Dropbox\Projects SCOTT\MEET Windows Azure\source\Background\tile-icon-database.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7682488" y="1983938"/>
                <a:ext cx="547112" cy="359212"/>
              </a:xfrm>
              <a:prstGeom prst="rect">
                <a:avLst/>
              </a:prstGeom>
              <a:noFill/>
              <a:extLst>
                <a:ext uri="{909E8E84-426E-40dd-AFC4-6F175D3DCCD1}">
                  <a14:hiddenFill xmlns="" xmlns:a14="http://schemas.microsoft.com/office/drawing/2010/main">
                    <a:solidFill>
                      <a:srgbClr val="FFFFFF"/>
                    </a:solidFill>
                  </a14:hiddenFill>
                </a:ext>
              </a:extLst>
            </p:spPr>
          </p:pic>
          <p:sp>
            <p:nvSpPr>
              <p:cNvPr id="34" name="TextBox 33"/>
              <p:cNvSpPr txBox="1"/>
              <p:nvPr/>
            </p:nvSpPr>
            <p:spPr>
              <a:xfrm>
                <a:off x="7461435" y="2294751"/>
                <a:ext cx="920565" cy="276999"/>
              </a:xfrm>
              <a:prstGeom prst="rect">
                <a:avLst/>
              </a:prstGeom>
              <a:noFill/>
            </p:spPr>
            <p:txBody>
              <a:bodyPr wrap="square" lIns="0" tIns="0" rIns="0" bIns="0" rtlCol="0">
                <a:spAutoFit/>
              </a:bodyPr>
              <a:lstStyle/>
              <a:p>
                <a:pPr algn="ctr"/>
                <a:r>
                  <a:rPr lang="en-US" sz="1800" dirty="0" smtClean="0">
                    <a:solidFill>
                      <a:schemeClr val="tx1">
                        <a:alpha val="99000"/>
                      </a:schemeClr>
                    </a:solidFill>
                  </a:rPr>
                  <a:t>DB</a:t>
                </a:r>
                <a:endParaRPr lang="en-US" sz="1800" dirty="0">
                  <a:solidFill>
                    <a:schemeClr val="tx1">
                      <a:alpha val="99000"/>
                    </a:schemeClr>
                  </a:solidFill>
                </a:endParaRPr>
              </a:p>
            </p:txBody>
          </p:sp>
        </p:grpSp>
      </p:grpSp>
      <p:grpSp>
        <p:nvGrpSpPr>
          <p:cNvPr id="40" name="组合 39"/>
          <p:cNvGrpSpPr/>
          <p:nvPr/>
        </p:nvGrpSpPr>
        <p:grpSpPr>
          <a:xfrm>
            <a:off x="152400" y="3369864"/>
            <a:ext cx="1524000" cy="1183086"/>
            <a:chOff x="4572000" y="1285427"/>
            <a:chExt cx="1524000" cy="1183086"/>
          </a:xfrm>
        </p:grpSpPr>
        <p:sp>
          <p:nvSpPr>
            <p:cNvPr id="41"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err="1" smtClean="0">
                  <a:solidFill>
                    <a:schemeClr val="accent1"/>
                  </a:solidFill>
                  <a:latin typeface="Segoe UI Light" pitchFamily="34" charset="0"/>
                </a:rPr>
                <a:t>HiveQL</a:t>
              </a:r>
              <a:r>
                <a:rPr lang="en-US" sz="1200" b="1" dirty="0" smtClean="0">
                  <a:solidFill>
                    <a:schemeClr val="accent1"/>
                  </a:solidFill>
                  <a:latin typeface="Segoe UI Light" pitchFamily="34" charset="0"/>
                </a:rPr>
                <a:t> On Source</a:t>
              </a:r>
            </a:p>
          </p:txBody>
        </p:sp>
        <p:grpSp>
          <p:nvGrpSpPr>
            <p:cNvPr id="42" name="组合 41"/>
            <p:cNvGrpSpPr/>
            <p:nvPr/>
          </p:nvGrpSpPr>
          <p:grpSpPr>
            <a:xfrm>
              <a:off x="4572000" y="1285427"/>
              <a:ext cx="1524000" cy="698511"/>
              <a:chOff x="4572000" y="1285427"/>
              <a:chExt cx="1524000" cy="698511"/>
            </a:xfrm>
          </p:grpSpPr>
          <p:sp>
            <p:nvSpPr>
              <p:cNvPr id="43"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44" name="Freeform 78"/>
              <p:cNvSpPr>
                <a:spLocks noEditPoints="1"/>
              </p:cNvSpPr>
              <p:nvPr/>
            </p:nvSpPr>
            <p:spPr bwMode="auto">
              <a:xfrm>
                <a:off x="5152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grpSp>
        <p:nvGrpSpPr>
          <p:cNvPr id="46" name="组合 45"/>
          <p:cNvGrpSpPr/>
          <p:nvPr/>
        </p:nvGrpSpPr>
        <p:grpSpPr>
          <a:xfrm>
            <a:off x="3810000" y="3369864"/>
            <a:ext cx="1524000" cy="1183086"/>
            <a:chOff x="4572000" y="1285427"/>
            <a:chExt cx="1524000" cy="1183086"/>
          </a:xfrm>
        </p:grpSpPr>
        <p:sp>
          <p:nvSpPr>
            <p:cNvPr id="47"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err="1" smtClean="0">
                  <a:solidFill>
                    <a:schemeClr val="accent1"/>
                  </a:solidFill>
                  <a:latin typeface="Segoe UI Light" pitchFamily="34" charset="0"/>
                </a:rPr>
                <a:t>SharkQL</a:t>
              </a:r>
              <a:r>
                <a:rPr lang="en-US" sz="1200" b="1" dirty="0" smtClean="0">
                  <a:solidFill>
                    <a:schemeClr val="accent1"/>
                  </a:solidFill>
                  <a:latin typeface="Segoe UI Light" pitchFamily="34" charset="0"/>
                </a:rPr>
                <a:t> On Source</a:t>
              </a:r>
            </a:p>
          </p:txBody>
        </p:sp>
        <p:grpSp>
          <p:nvGrpSpPr>
            <p:cNvPr id="48" name="组合 47"/>
            <p:cNvGrpSpPr/>
            <p:nvPr/>
          </p:nvGrpSpPr>
          <p:grpSpPr>
            <a:xfrm>
              <a:off x="4572000" y="1285427"/>
              <a:ext cx="1524000" cy="698511"/>
              <a:chOff x="4572000" y="1285427"/>
              <a:chExt cx="1524000" cy="698511"/>
            </a:xfrm>
          </p:grpSpPr>
          <p:sp>
            <p:nvSpPr>
              <p:cNvPr id="49"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50" name="Freeform 78"/>
              <p:cNvSpPr>
                <a:spLocks noEditPoints="1"/>
              </p:cNvSpPr>
              <p:nvPr/>
            </p:nvSpPr>
            <p:spPr bwMode="auto">
              <a:xfrm>
                <a:off x="5152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grpSp>
        <p:nvGrpSpPr>
          <p:cNvPr id="51" name="组合 50"/>
          <p:cNvGrpSpPr/>
          <p:nvPr/>
        </p:nvGrpSpPr>
        <p:grpSpPr>
          <a:xfrm>
            <a:off x="1981200" y="3369864"/>
            <a:ext cx="1524000" cy="1183086"/>
            <a:chOff x="4572000" y="1285427"/>
            <a:chExt cx="1524000" cy="1183086"/>
          </a:xfrm>
        </p:grpSpPr>
        <p:sp>
          <p:nvSpPr>
            <p:cNvPr id="52"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smtClean="0">
                  <a:solidFill>
                    <a:schemeClr val="accent1"/>
                  </a:solidFill>
                  <a:latin typeface="Segoe UI Light" pitchFamily="34" charset="0"/>
                </a:rPr>
                <a:t>Spark Load Source</a:t>
              </a:r>
            </a:p>
          </p:txBody>
        </p:sp>
        <p:grpSp>
          <p:nvGrpSpPr>
            <p:cNvPr id="53" name="组合 52"/>
            <p:cNvGrpSpPr/>
            <p:nvPr/>
          </p:nvGrpSpPr>
          <p:grpSpPr>
            <a:xfrm>
              <a:off x="4572000" y="1285427"/>
              <a:ext cx="1524000" cy="698511"/>
              <a:chOff x="4572000" y="1285427"/>
              <a:chExt cx="1524000" cy="698511"/>
            </a:xfrm>
          </p:grpSpPr>
          <p:sp>
            <p:nvSpPr>
              <p:cNvPr id="54"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55" name="Freeform 78"/>
              <p:cNvSpPr>
                <a:spLocks noEditPoints="1"/>
              </p:cNvSpPr>
              <p:nvPr/>
            </p:nvSpPr>
            <p:spPr bwMode="auto">
              <a:xfrm>
                <a:off x="5152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grpSp>
        <p:nvGrpSpPr>
          <p:cNvPr id="56" name="组合 55"/>
          <p:cNvGrpSpPr/>
          <p:nvPr/>
        </p:nvGrpSpPr>
        <p:grpSpPr>
          <a:xfrm>
            <a:off x="5638800" y="3369864"/>
            <a:ext cx="1524000" cy="1183086"/>
            <a:chOff x="4572000" y="1285427"/>
            <a:chExt cx="1524000" cy="1183086"/>
          </a:xfrm>
        </p:grpSpPr>
        <p:sp>
          <p:nvSpPr>
            <p:cNvPr id="57"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smtClean="0">
                  <a:solidFill>
                    <a:schemeClr val="accent1"/>
                  </a:solidFill>
                  <a:latin typeface="Segoe UI Light" pitchFamily="34" charset="0"/>
                </a:rPr>
                <a:t>Impala On Source</a:t>
              </a:r>
            </a:p>
          </p:txBody>
        </p:sp>
        <p:grpSp>
          <p:nvGrpSpPr>
            <p:cNvPr id="58" name="组合 57"/>
            <p:cNvGrpSpPr/>
            <p:nvPr/>
          </p:nvGrpSpPr>
          <p:grpSpPr>
            <a:xfrm>
              <a:off x="4572000" y="1285427"/>
              <a:ext cx="1524000" cy="698511"/>
              <a:chOff x="4572000" y="1285427"/>
              <a:chExt cx="1524000" cy="698511"/>
            </a:xfrm>
          </p:grpSpPr>
          <p:sp>
            <p:nvSpPr>
              <p:cNvPr id="59"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60" name="Freeform 78"/>
              <p:cNvSpPr>
                <a:spLocks noEditPoints="1"/>
              </p:cNvSpPr>
              <p:nvPr/>
            </p:nvSpPr>
            <p:spPr bwMode="auto">
              <a:xfrm>
                <a:off x="5152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grpSp>
        <p:nvGrpSpPr>
          <p:cNvPr id="61" name="组合 60"/>
          <p:cNvGrpSpPr/>
          <p:nvPr/>
        </p:nvGrpSpPr>
        <p:grpSpPr>
          <a:xfrm>
            <a:off x="7467600" y="3369864"/>
            <a:ext cx="1524000" cy="1183086"/>
            <a:chOff x="4572000" y="1285427"/>
            <a:chExt cx="1524000" cy="1183086"/>
          </a:xfrm>
        </p:grpSpPr>
        <p:sp>
          <p:nvSpPr>
            <p:cNvPr id="62" name="Rectangle 4"/>
            <p:cNvSpPr/>
            <p:nvPr/>
          </p:nvSpPr>
          <p:spPr>
            <a:xfrm>
              <a:off x="4572000" y="1962150"/>
              <a:ext cx="1524000" cy="50636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r>
                <a:rPr lang="en-US" sz="1200" b="1" dirty="0" smtClean="0">
                  <a:solidFill>
                    <a:schemeClr val="accent1"/>
                  </a:solidFill>
                  <a:latin typeface="Segoe UI Light" pitchFamily="34" charset="0"/>
                </a:rPr>
                <a:t>Pig On Source</a:t>
              </a:r>
            </a:p>
          </p:txBody>
        </p:sp>
        <p:grpSp>
          <p:nvGrpSpPr>
            <p:cNvPr id="63" name="组合 62"/>
            <p:cNvGrpSpPr/>
            <p:nvPr/>
          </p:nvGrpSpPr>
          <p:grpSpPr>
            <a:xfrm>
              <a:off x="4572000" y="1285427"/>
              <a:ext cx="1524000" cy="698511"/>
              <a:chOff x="4572000" y="1285427"/>
              <a:chExt cx="1524000" cy="698511"/>
            </a:xfrm>
          </p:grpSpPr>
          <p:sp>
            <p:nvSpPr>
              <p:cNvPr id="64" name="Rectangle 7"/>
              <p:cNvSpPr/>
              <p:nvPr/>
            </p:nvSpPr>
            <p:spPr>
              <a:xfrm>
                <a:off x="4572000" y="1285427"/>
                <a:ext cx="1524000" cy="6985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6" tIns="34294" rIns="68586" bIns="34294" rtlCol="0" anchor="ctr"/>
              <a:lstStyle/>
              <a:p>
                <a:pPr algn="ctr"/>
                <a:endParaRPr lang="en-US" dirty="0"/>
              </a:p>
            </p:txBody>
          </p:sp>
          <p:sp>
            <p:nvSpPr>
              <p:cNvPr id="65" name="Freeform 78"/>
              <p:cNvSpPr>
                <a:spLocks noEditPoints="1"/>
              </p:cNvSpPr>
              <p:nvPr/>
            </p:nvSpPr>
            <p:spPr bwMode="auto">
              <a:xfrm>
                <a:off x="5152929" y="1428750"/>
                <a:ext cx="409671" cy="409565"/>
              </a:xfrm>
              <a:custGeom>
                <a:avLst/>
                <a:gdLst>
                  <a:gd name="T0" fmla="*/ 174 w 347"/>
                  <a:gd name="T1" fmla="*/ 0 h 347"/>
                  <a:gd name="T2" fmla="*/ 0 w 347"/>
                  <a:gd name="T3" fmla="*/ 174 h 347"/>
                  <a:gd name="T4" fmla="*/ 174 w 347"/>
                  <a:gd name="T5" fmla="*/ 347 h 347"/>
                  <a:gd name="T6" fmla="*/ 347 w 347"/>
                  <a:gd name="T7" fmla="*/ 174 h 347"/>
                  <a:gd name="T8" fmla="*/ 174 w 347"/>
                  <a:gd name="T9" fmla="*/ 0 h 347"/>
                  <a:gd name="T10" fmla="*/ 332 w 347"/>
                  <a:gd name="T11" fmla="*/ 166 h 347"/>
                  <a:gd name="T12" fmla="*/ 283 w 347"/>
                  <a:gd name="T13" fmla="*/ 166 h 347"/>
                  <a:gd name="T14" fmla="*/ 231 w 347"/>
                  <a:gd name="T15" fmla="*/ 26 h 347"/>
                  <a:gd name="T16" fmla="*/ 332 w 347"/>
                  <a:gd name="T17" fmla="*/ 166 h 347"/>
                  <a:gd name="T18" fmla="*/ 174 w 347"/>
                  <a:gd name="T19" fmla="*/ 332 h 347"/>
                  <a:gd name="T20" fmla="*/ 147 w 347"/>
                  <a:gd name="T21" fmla="*/ 181 h 347"/>
                  <a:gd name="T22" fmla="*/ 200 w 347"/>
                  <a:gd name="T23" fmla="*/ 181 h 347"/>
                  <a:gd name="T24" fmla="*/ 174 w 347"/>
                  <a:gd name="T25" fmla="*/ 332 h 347"/>
                  <a:gd name="T26" fmla="*/ 147 w 347"/>
                  <a:gd name="T27" fmla="*/ 166 h 347"/>
                  <a:gd name="T28" fmla="*/ 174 w 347"/>
                  <a:gd name="T29" fmla="*/ 15 h 347"/>
                  <a:gd name="T30" fmla="*/ 174 w 347"/>
                  <a:gd name="T31" fmla="*/ 15 h 347"/>
                  <a:gd name="T32" fmla="*/ 200 w 347"/>
                  <a:gd name="T33" fmla="*/ 166 h 347"/>
                  <a:gd name="T34" fmla="*/ 147 w 347"/>
                  <a:gd name="T35" fmla="*/ 166 h 347"/>
                  <a:gd name="T36" fmla="*/ 153 w 347"/>
                  <a:gd name="T37" fmla="*/ 19 h 347"/>
                  <a:gd name="T38" fmla="*/ 133 w 347"/>
                  <a:gd name="T39" fmla="*/ 166 h 347"/>
                  <a:gd name="T40" fmla="*/ 79 w 347"/>
                  <a:gd name="T41" fmla="*/ 166 h 347"/>
                  <a:gd name="T42" fmla="*/ 153 w 347"/>
                  <a:gd name="T43" fmla="*/ 19 h 347"/>
                  <a:gd name="T44" fmla="*/ 133 w 347"/>
                  <a:gd name="T45" fmla="*/ 181 h 347"/>
                  <a:gd name="T46" fmla="*/ 153 w 347"/>
                  <a:gd name="T47" fmla="*/ 329 h 347"/>
                  <a:gd name="T48" fmla="*/ 79 w 347"/>
                  <a:gd name="T49" fmla="*/ 181 h 347"/>
                  <a:gd name="T50" fmla="*/ 133 w 347"/>
                  <a:gd name="T51" fmla="*/ 181 h 347"/>
                  <a:gd name="T52" fmla="*/ 194 w 347"/>
                  <a:gd name="T53" fmla="*/ 329 h 347"/>
                  <a:gd name="T54" fmla="*/ 215 w 347"/>
                  <a:gd name="T55" fmla="*/ 181 h 347"/>
                  <a:gd name="T56" fmla="*/ 268 w 347"/>
                  <a:gd name="T57" fmla="*/ 181 h 347"/>
                  <a:gd name="T58" fmla="*/ 194 w 347"/>
                  <a:gd name="T59" fmla="*/ 329 h 347"/>
                  <a:gd name="T60" fmla="*/ 215 w 347"/>
                  <a:gd name="T61" fmla="*/ 166 h 347"/>
                  <a:gd name="T62" fmla="*/ 194 w 347"/>
                  <a:gd name="T63" fmla="*/ 19 h 347"/>
                  <a:gd name="T64" fmla="*/ 268 w 347"/>
                  <a:gd name="T65" fmla="*/ 166 h 347"/>
                  <a:gd name="T66" fmla="*/ 215 w 347"/>
                  <a:gd name="T67" fmla="*/ 166 h 347"/>
                  <a:gd name="T68" fmla="*/ 117 w 347"/>
                  <a:gd name="T69" fmla="*/ 26 h 347"/>
                  <a:gd name="T70" fmla="*/ 64 w 347"/>
                  <a:gd name="T71" fmla="*/ 166 h 347"/>
                  <a:gd name="T72" fmla="*/ 15 w 347"/>
                  <a:gd name="T73" fmla="*/ 166 h 347"/>
                  <a:gd name="T74" fmla="*/ 117 w 347"/>
                  <a:gd name="T75" fmla="*/ 26 h 347"/>
                  <a:gd name="T76" fmla="*/ 15 w 347"/>
                  <a:gd name="T77" fmla="*/ 181 h 347"/>
                  <a:gd name="T78" fmla="*/ 64 w 347"/>
                  <a:gd name="T79" fmla="*/ 181 h 347"/>
                  <a:gd name="T80" fmla="*/ 117 w 347"/>
                  <a:gd name="T81" fmla="*/ 322 h 347"/>
                  <a:gd name="T82" fmla="*/ 15 w 347"/>
                  <a:gd name="T83" fmla="*/ 181 h 347"/>
                  <a:gd name="T84" fmla="*/ 231 w 347"/>
                  <a:gd name="T85" fmla="*/ 322 h 347"/>
                  <a:gd name="T86" fmla="*/ 283 w 347"/>
                  <a:gd name="T87" fmla="*/ 181 h 347"/>
                  <a:gd name="T88" fmla="*/ 332 w 347"/>
                  <a:gd name="T89" fmla="*/ 181 h 347"/>
                  <a:gd name="T90" fmla="*/ 231 w 347"/>
                  <a:gd name="T91" fmla="*/ 322 h 3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47" h="347">
                    <a:moveTo>
                      <a:pt x="174" y="0"/>
                    </a:moveTo>
                    <a:cubicBezTo>
                      <a:pt x="78" y="0"/>
                      <a:pt x="0" y="78"/>
                      <a:pt x="0" y="174"/>
                    </a:cubicBezTo>
                    <a:cubicBezTo>
                      <a:pt x="0" y="269"/>
                      <a:pt x="78" y="347"/>
                      <a:pt x="174" y="347"/>
                    </a:cubicBezTo>
                    <a:cubicBezTo>
                      <a:pt x="269" y="347"/>
                      <a:pt x="347" y="269"/>
                      <a:pt x="347" y="174"/>
                    </a:cubicBezTo>
                    <a:cubicBezTo>
                      <a:pt x="347" y="78"/>
                      <a:pt x="269" y="0"/>
                      <a:pt x="174" y="0"/>
                    </a:cubicBezTo>
                    <a:close/>
                    <a:moveTo>
                      <a:pt x="332" y="166"/>
                    </a:moveTo>
                    <a:cubicBezTo>
                      <a:pt x="283" y="166"/>
                      <a:pt x="283" y="166"/>
                      <a:pt x="283" y="166"/>
                    </a:cubicBezTo>
                    <a:cubicBezTo>
                      <a:pt x="281" y="107"/>
                      <a:pt x="261" y="55"/>
                      <a:pt x="231" y="26"/>
                    </a:cubicBezTo>
                    <a:cubicBezTo>
                      <a:pt x="288" y="48"/>
                      <a:pt x="329" y="102"/>
                      <a:pt x="332" y="166"/>
                    </a:cubicBezTo>
                    <a:close/>
                    <a:moveTo>
                      <a:pt x="174" y="332"/>
                    </a:moveTo>
                    <a:cubicBezTo>
                      <a:pt x="165" y="330"/>
                      <a:pt x="148" y="277"/>
                      <a:pt x="147" y="181"/>
                    </a:cubicBezTo>
                    <a:cubicBezTo>
                      <a:pt x="200" y="181"/>
                      <a:pt x="200" y="181"/>
                      <a:pt x="200" y="181"/>
                    </a:cubicBezTo>
                    <a:cubicBezTo>
                      <a:pt x="199" y="277"/>
                      <a:pt x="183" y="330"/>
                      <a:pt x="174" y="332"/>
                    </a:cubicBezTo>
                    <a:close/>
                    <a:moveTo>
                      <a:pt x="147" y="166"/>
                    </a:moveTo>
                    <a:cubicBezTo>
                      <a:pt x="148" y="70"/>
                      <a:pt x="165" y="17"/>
                      <a:pt x="174" y="15"/>
                    </a:cubicBezTo>
                    <a:cubicBezTo>
                      <a:pt x="174" y="15"/>
                      <a:pt x="174" y="15"/>
                      <a:pt x="174" y="15"/>
                    </a:cubicBezTo>
                    <a:cubicBezTo>
                      <a:pt x="183" y="17"/>
                      <a:pt x="199" y="70"/>
                      <a:pt x="200" y="166"/>
                    </a:cubicBezTo>
                    <a:lnTo>
                      <a:pt x="147" y="166"/>
                    </a:lnTo>
                    <a:close/>
                    <a:moveTo>
                      <a:pt x="153" y="19"/>
                    </a:moveTo>
                    <a:cubicBezTo>
                      <a:pt x="138" y="51"/>
                      <a:pt x="133" y="118"/>
                      <a:pt x="133" y="166"/>
                    </a:cubicBezTo>
                    <a:cubicBezTo>
                      <a:pt x="79" y="166"/>
                      <a:pt x="79" y="166"/>
                      <a:pt x="79" y="166"/>
                    </a:cubicBezTo>
                    <a:cubicBezTo>
                      <a:pt x="81" y="94"/>
                      <a:pt x="112" y="34"/>
                      <a:pt x="153" y="19"/>
                    </a:cubicBezTo>
                    <a:close/>
                    <a:moveTo>
                      <a:pt x="133" y="181"/>
                    </a:moveTo>
                    <a:cubicBezTo>
                      <a:pt x="133" y="229"/>
                      <a:pt x="138" y="296"/>
                      <a:pt x="153" y="329"/>
                    </a:cubicBezTo>
                    <a:cubicBezTo>
                      <a:pt x="112" y="313"/>
                      <a:pt x="81" y="254"/>
                      <a:pt x="79" y="181"/>
                    </a:cubicBezTo>
                    <a:lnTo>
                      <a:pt x="133" y="181"/>
                    </a:lnTo>
                    <a:close/>
                    <a:moveTo>
                      <a:pt x="194" y="329"/>
                    </a:moveTo>
                    <a:cubicBezTo>
                      <a:pt x="209" y="296"/>
                      <a:pt x="214" y="229"/>
                      <a:pt x="215" y="181"/>
                    </a:cubicBezTo>
                    <a:cubicBezTo>
                      <a:pt x="268" y="181"/>
                      <a:pt x="268" y="181"/>
                      <a:pt x="268" y="181"/>
                    </a:cubicBezTo>
                    <a:cubicBezTo>
                      <a:pt x="266" y="254"/>
                      <a:pt x="235" y="313"/>
                      <a:pt x="194" y="329"/>
                    </a:cubicBezTo>
                    <a:close/>
                    <a:moveTo>
                      <a:pt x="215" y="166"/>
                    </a:moveTo>
                    <a:cubicBezTo>
                      <a:pt x="214" y="118"/>
                      <a:pt x="209" y="51"/>
                      <a:pt x="194" y="19"/>
                    </a:cubicBezTo>
                    <a:cubicBezTo>
                      <a:pt x="235" y="34"/>
                      <a:pt x="266" y="94"/>
                      <a:pt x="268" y="166"/>
                    </a:cubicBezTo>
                    <a:lnTo>
                      <a:pt x="215" y="166"/>
                    </a:lnTo>
                    <a:close/>
                    <a:moveTo>
                      <a:pt x="117" y="26"/>
                    </a:moveTo>
                    <a:cubicBezTo>
                      <a:pt x="87" y="55"/>
                      <a:pt x="66" y="107"/>
                      <a:pt x="64" y="166"/>
                    </a:cubicBezTo>
                    <a:cubicBezTo>
                      <a:pt x="15" y="166"/>
                      <a:pt x="15" y="166"/>
                      <a:pt x="15" y="166"/>
                    </a:cubicBezTo>
                    <a:cubicBezTo>
                      <a:pt x="18" y="102"/>
                      <a:pt x="59" y="48"/>
                      <a:pt x="117" y="26"/>
                    </a:cubicBezTo>
                    <a:close/>
                    <a:moveTo>
                      <a:pt x="15" y="181"/>
                    </a:moveTo>
                    <a:cubicBezTo>
                      <a:pt x="64" y="181"/>
                      <a:pt x="64" y="181"/>
                      <a:pt x="64" y="181"/>
                    </a:cubicBezTo>
                    <a:cubicBezTo>
                      <a:pt x="66" y="241"/>
                      <a:pt x="87" y="292"/>
                      <a:pt x="117" y="322"/>
                    </a:cubicBezTo>
                    <a:cubicBezTo>
                      <a:pt x="59" y="300"/>
                      <a:pt x="18" y="245"/>
                      <a:pt x="15" y="181"/>
                    </a:cubicBezTo>
                    <a:close/>
                    <a:moveTo>
                      <a:pt x="231" y="322"/>
                    </a:moveTo>
                    <a:cubicBezTo>
                      <a:pt x="261" y="292"/>
                      <a:pt x="281" y="241"/>
                      <a:pt x="283" y="181"/>
                    </a:cubicBezTo>
                    <a:cubicBezTo>
                      <a:pt x="332" y="181"/>
                      <a:pt x="332" y="181"/>
                      <a:pt x="332" y="181"/>
                    </a:cubicBezTo>
                    <a:cubicBezTo>
                      <a:pt x="329" y="245"/>
                      <a:pt x="288" y="300"/>
                      <a:pt x="231" y="322"/>
                    </a:cubicBezTo>
                    <a:close/>
                  </a:path>
                </a:pathLst>
              </a:custGeom>
              <a:solidFill>
                <a:srgbClr val="FFFFFF"/>
              </a:solidFill>
              <a:ln>
                <a:noFill/>
              </a:ln>
            </p:spPr>
            <p:txBody>
              <a:bodyPr vert="horz" wrap="square" lIns="68571" tIns="34286" rIns="68571" bIns="34286" numCol="1" anchor="t" anchorCtr="0" compatLnSpc="1">
                <a:prstTxWarp prst="textNoShape">
                  <a:avLst/>
                </a:prstTxWarp>
              </a:bodyPr>
              <a:lstStyle/>
              <a:p>
                <a:endParaRPr lang="en-US"/>
              </a:p>
            </p:txBody>
          </p:sp>
        </p:grpSp>
      </p:grpSp>
    </p:spTree>
    <p:extLst>
      <p:ext uri="{BB962C8B-B14F-4D97-AF65-F5344CB8AC3E}">
        <p14:creationId xmlns="" xmlns:p14="http://schemas.microsoft.com/office/powerpoint/2010/main" val="50986601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80062" y="1733550"/>
            <a:ext cx="7754338" cy="443198"/>
          </a:xfrm>
        </p:spPr>
        <p:txBody>
          <a:bodyPr/>
          <a:lstStyle/>
          <a:p>
            <a:pPr marL="0" indent="0" algn="ctr">
              <a:buNone/>
            </a:pPr>
            <a:r>
              <a:rPr kumimoji="1" lang="zh-CN" altLang="en-US" sz="3200" dirty="0" smtClean="0"/>
              <a:t>实现融合的关键技术</a:t>
            </a:r>
            <a:r>
              <a:rPr kumimoji="1" lang="en-US" altLang="zh-CN" sz="3200" dirty="0" smtClean="0"/>
              <a:t>-Avro</a:t>
            </a:r>
          </a:p>
        </p:txBody>
      </p:sp>
      <p:pic>
        <p:nvPicPr>
          <p:cNvPr id="4" name="Picture 2" descr="C:\Users\Administrator\Desktop\bigdata图标\avro-logo.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38200" y="1733550"/>
            <a:ext cx="1268413" cy="393700"/>
          </a:xfrm>
          <a:prstGeom prst="rect">
            <a:avLst/>
          </a:prstGeom>
          <a:noFill/>
          <a:extLst>
            <a:ext uri="{909E8E84-426E-40dd-AFC4-6F175D3DCCD1}">
              <a14:hiddenFill xmlns="" xmlns:a14="http://schemas.microsoft.com/office/drawing/2010/main">
                <a:solidFill>
                  <a:srgbClr val="FFFFFF"/>
                </a:solidFill>
              </a14:hiddenFill>
            </a:ext>
          </a:extLst>
        </p:spPr>
      </p:pic>
      <p:pic>
        <p:nvPicPr>
          <p:cNvPr id="190466" name="Picture 2"/>
          <p:cNvPicPr>
            <a:picLocks noChangeAspect="1" noChangeArrowheads="1"/>
          </p:cNvPicPr>
          <p:nvPr/>
        </p:nvPicPr>
        <p:blipFill>
          <a:blip r:embed="rId4"/>
          <a:srcRect/>
          <a:stretch>
            <a:fillRect/>
          </a:stretch>
        </p:blipFill>
        <p:spPr bwMode="auto">
          <a:xfrm>
            <a:off x="457200" y="2343150"/>
            <a:ext cx="10636250" cy="1352550"/>
          </a:xfrm>
          <a:prstGeom prst="rect">
            <a:avLst/>
          </a:prstGeom>
          <a:noFill/>
          <a:ln w="9525">
            <a:noFill/>
            <a:miter lim="800000"/>
            <a:headEnd/>
            <a:tailEnd/>
          </a:ln>
        </p:spPr>
      </p:pic>
      <p:sp>
        <p:nvSpPr>
          <p:cNvPr id="6" name="椭圆 5"/>
          <p:cNvSpPr/>
          <p:nvPr/>
        </p:nvSpPr>
        <p:spPr bwMode="auto">
          <a:xfrm>
            <a:off x="457200" y="3105150"/>
            <a:ext cx="2057400" cy="228600"/>
          </a:xfrm>
          <a:prstGeom prst="ellipse">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sp>
        <p:nvSpPr>
          <p:cNvPr id="7" name="椭圆 6"/>
          <p:cNvSpPr/>
          <p:nvPr/>
        </p:nvSpPr>
        <p:spPr bwMode="auto">
          <a:xfrm>
            <a:off x="457200" y="3409950"/>
            <a:ext cx="2057400" cy="228600"/>
          </a:xfrm>
          <a:prstGeom prst="ellipse">
            <a:avLst/>
          </a:prstGeom>
          <a:noFill/>
          <a:ln>
            <a:headEnd type="none" w="med" len="med"/>
            <a:tailEnd type="none" w="med" len="med"/>
          </a:ln>
        </p:spPr>
        <p:style>
          <a:lnRef idx="2">
            <a:schemeClr val="accent3"/>
          </a:lnRef>
          <a:fillRef idx="1">
            <a:schemeClr val="lt1"/>
          </a:fillRef>
          <a:effectRef idx="0">
            <a:schemeClr val="accent3"/>
          </a:effectRef>
          <a:fontRef idx="minor">
            <a:schemeClr val="dk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ox(in)">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719092" y="605790"/>
            <a:ext cx="8019678" cy="417075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5" name="椭圆 4"/>
          <p:cNvSpPr/>
          <p:nvPr/>
        </p:nvSpPr>
        <p:spPr bwMode="auto">
          <a:xfrm>
            <a:off x="838200" y="3181350"/>
            <a:ext cx="1066800" cy="1066800"/>
          </a:xfrm>
          <a:prstGeom prst="ellipse">
            <a:avLst/>
          </a:prstGeom>
          <a:solidFill>
            <a:srgbClr val="9966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200" dirty="0" smtClean="0">
                <a:solidFill>
                  <a:srgbClr val="FFFFFF">
                    <a:alpha val="98824"/>
                  </a:srgbClr>
                </a:solidFill>
                <a:latin typeface="Segoe UI" pitchFamily="34" charset="0"/>
                <a:ea typeface="Segoe UI" pitchFamily="34" charset="0"/>
                <a:cs typeface="Segoe UI" pitchFamily="34" charset="0"/>
              </a:rPr>
              <a:t>开发者</a:t>
            </a:r>
          </a:p>
        </p:txBody>
      </p:sp>
      <p:sp>
        <p:nvSpPr>
          <p:cNvPr id="6" name="矩形标注 5"/>
          <p:cNvSpPr/>
          <p:nvPr/>
        </p:nvSpPr>
        <p:spPr bwMode="auto">
          <a:xfrm>
            <a:off x="2590800" y="1200150"/>
            <a:ext cx="3810000" cy="1219200"/>
          </a:xfrm>
          <a:prstGeom prst="wedgeRectCallout">
            <a:avLst>
              <a:gd name="adj1" fmla="val -68766"/>
              <a:gd name="adj2" fmla="val -28274"/>
            </a:avLst>
          </a:prstGeom>
          <a:solidFill>
            <a:srgbClr val="99660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800" dirty="0" smtClean="0">
                <a:solidFill>
                  <a:srgbClr val="FFFFFF">
                    <a:alpha val="98824"/>
                  </a:srgbClr>
                </a:solidFill>
                <a:latin typeface="Segoe UI" pitchFamily="34" charset="0"/>
                <a:ea typeface="Segoe UI" pitchFamily="34" charset="0"/>
                <a:cs typeface="Segoe UI" pitchFamily="34" charset="0"/>
              </a:rPr>
              <a:t>Thrift &amp; </a:t>
            </a:r>
            <a:r>
              <a:rPr lang="en-US" altLang="zh-CN" sz="1800" dirty="0" err="1" smtClean="0">
                <a:solidFill>
                  <a:srgbClr val="FFFFFF">
                    <a:alpha val="98824"/>
                  </a:srgbClr>
                </a:solidFill>
                <a:latin typeface="Segoe UI" pitchFamily="34" charset="0"/>
                <a:ea typeface="Segoe UI" pitchFamily="34" charset="0"/>
                <a:cs typeface="Segoe UI" pitchFamily="34" charset="0"/>
              </a:rPr>
              <a:t>Protobuf</a:t>
            </a:r>
            <a:r>
              <a:rPr lang="zh-CN" altLang="en-US" sz="1800" dirty="0" smtClean="0">
                <a:solidFill>
                  <a:srgbClr val="FFFFFF">
                    <a:alpha val="98824"/>
                  </a:srgbClr>
                </a:solidFill>
                <a:latin typeface="Segoe UI" pitchFamily="34" charset="0"/>
                <a:ea typeface="Segoe UI" pitchFamily="34" charset="0"/>
                <a:cs typeface="Segoe UI" pitchFamily="34" charset="0"/>
              </a:rPr>
              <a:t>已经很成熟了，为什么选择</a:t>
            </a:r>
            <a:r>
              <a:rPr lang="en-US" altLang="zh-CN" sz="1800" dirty="0" smtClean="0">
                <a:solidFill>
                  <a:srgbClr val="FFFFFF">
                    <a:alpha val="98824"/>
                  </a:srgbClr>
                </a:solidFill>
                <a:latin typeface="Segoe UI" pitchFamily="34" charset="0"/>
                <a:ea typeface="Segoe UI" pitchFamily="34" charset="0"/>
                <a:cs typeface="Segoe UI" pitchFamily="34" charset="0"/>
              </a:rPr>
              <a:t>Avro</a:t>
            </a:r>
            <a:r>
              <a:rPr lang="zh-CN" altLang="en-US" sz="1800" dirty="0" smtClean="0">
                <a:solidFill>
                  <a:srgbClr val="FFFFFF">
                    <a:alpha val="98824"/>
                  </a:srgbClr>
                </a:solidFill>
                <a:latin typeface="Segoe UI" pitchFamily="34" charset="0"/>
                <a:ea typeface="Segoe UI" pitchFamily="34" charset="0"/>
                <a:cs typeface="Segoe UI" pitchFamily="34" charset="0"/>
              </a:rPr>
              <a:t>？</a:t>
            </a:r>
          </a:p>
        </p:txBody>
      </p:sp>
      <p:sp>
        <p:nvSpPr>
          <p:cNvPr id="7" name="标题 6"/>
          <p:cNvSpPr>
            <a:spLocks noGrp="1"/>
          </p:cNvSpPr>
          <p:nvPr>
            <p:ph type="title"/>
          </p:nvPr>
        </p:nvSpPr>
        <p:spPr/>
        <p:txBody>
          <a:bodyPr/>
          <a:lstStyle/>
          <a:p>
            <a:endParaRPr lang="zh-CN" altLang="en-US" dirty="0"/>
          </a:p>
        </p:txBody>
      </p:sp>
      <p:sp>
        <p:nvSpPr>
          <p:cNvPr id="8" name="椭圆 7"/>
          <p:cNvSpPr/>
          <p:nvPr/>
        </p:nvSpPr>
        <p:spPr bwMode="auto">
          <a:xfrm>
            <a:off x="7543800" y="3181350"/>
            <a:ext cx="1066800" cy="1066800"/>
          </a:xfrm>
          <a:prstGeom prst="ellipse">
            <a:avLst/>
          </a:prstGeom>
          <a:solidFill>
            <a:srgbClr val="99336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dirty="0" smtClean="0">
                <a:solidFill>
                  <a:srgbClr val="FFFFFF">
                    <a:alpha val="98824"/>
                  </a:srgbClr>
                </a:solidFill>
                <a:latin typeface="Segoe UI" pitchFamily="34" charset="0"/>
                <a:ea typeface="Segoe UI" pitchFamily="34" charset="0"/>
                <a:cs typeface="Segoe UI" pitchFamily="34" charset="0"/>
              </a:rPr>
              <a:t>有实践的程序媛</a:t>
            </a:r>
          </a:p>
        </p:txBody>
      </p:sp>
      <p:sp>
        <p:nvSpPr>
          <p:cNvPr id="9" name="矩形标注 8"/>
          <p:cNvSpPr/>
          <p:nvPr/>
        </p:nvSpPr>
        <p:spPr bwMode="auto">
          <a:xfrm>
            <a:off x="3200400" y="2724150"/>
            <a:ext cx="3962400" cy="990600"/>
          </a:xfrm>
          <a:prstGeom prst="wedgeRectCallout">
            <a:avLst>
              <a:gd name="adj1" fmla="val 62436"/>
              <a:gd name="adj2" fmla="val -47500"/>
            </a:avLst>
          </a:prstGeom>
          <a:solidFill>
            <a:srgbClr val="99336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1800" dirty="0" smtClean="0">
                <a:solidFill>
                  <a:srgbClr val="FFFFFF">
                    <a:alpha val="98824"/>
                  </a:srgbClr>
                </a:solidFill>
                <a:latin typeface="Segoe UI" pitchFamily="34" charset="0"/>
                <a:ea typeface="Segoe UI" pitchFamily="34" charset="0"/>
                <a:cs typeface="Segoe UI" pitchFamily="34" charset="0"/>
              </a:rPr>
              <a:t>Avro</a:t>
            </a:r>
            <a:r>
              <a:rPr lang="zh-CN" altLang="en-US" sz="1800" dirty="0" smtClean="0">
                <a:solidFill>
                  <a:srgbClr val="FFFFFF">
                    <a:alpha val="98824"/>
                  </a:srgbClr>
                </a:solidFill>
                <a:latin typeface="Segoe UI" pitchFamily="34" charset="0"/>
                <a:ea typeface="Segoe UI" pitchFamily="34" charset="0"/>
                <a:cs typeface="Segoe UI" pitchFamily="34" charset="0"/>
              </a:rPr>
              <a:t>开发中代码生成是可选的，</a:t>
            </a:r>
            <a:r>
              <a:rPr lang="en-US" altLang="zh-CN" sz="1800" dirty="0" smtClean="0">
                <a:solidFill>
                  <a:srgbClr val="FFFFFF">
                    <a:alpha val="98824"/>
                  </a:srgbClr>
                </a:solidFill>
                <a:latin typeface="Segoe UI" pitchFamily="34" charset="0"/>
                <a:ea typeface="Segoe UI" pitchFamily="34" charset="0"/>
                <a:cs typeface="Segoe UI" pitchFamily="34" charset="0"/>
              </a:rPr>
              <a:t>Avro</a:t>
            </a:r>
            <a:r>
              <a:rPr lang="zh-CN" altLang="en-US" sz="1800" dirty="0" smtClean="0">
                <a:solidFill>
                  <a:srgbClr val="FFFFFF">
                    <a:alpha val="98824"/>
                  </a:srgbClr>
                </a:solidFill>
                <a:latin typeface="Segoe UI" pitchFamily="34" charset="0"/>
                <a:ea typeface="Segoe UI" pitchFamily="34" charset="0"/>
                <a:cs typeface="Segoe UI" pitchFamily="34" charset="0"/>
              </a:rPr>
              <a:t>支持通用数据读取，更适应大数据变化的特性。</a:t>
            </a:r>
          </a:p>
        </p:txBody>
      </p:sp>
      <p:pic>
        <p:nvPicPr>
          <p:cNvPr id="10" name="Picture 2" descr="C:\Users\Administrator\Desktop\bigdata图标\avro-logo.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0" y="133350"/>
            <a:ext cx="1268413" cy="393700"/>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 xmlns:p14="http://schemas.microsoft.com/office/powerpoint/2010/main" val="2675077026"/>
      </p:ext>
    </p:extLst>
  </p:cSld>
  <p:clrMapOvr>
    <a:masterClrMapping/>
  </p:clrMapOvr>
  <p:transition>
    <p:fad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1277938" y="141480"/>
            <a:ext cx="6678438"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en-US" altLang="zh-CN" sz="3200" dirty="0" smtClean="0">
                <a:latin typeface="+mn-ea"/>
              </a:rPr>
              <a:t>Avro</a:t>
            </a:r>
            <a:r>
              <a:rPr lang="zh-CN" altLang="en-US" sz="3200" dirty="0" smtClean="0">
                <a:latin typeface="+mn-ea"/>
              </a:rPr>
              <a:t>在讯飞大数据开放平台的应用</a:t>
            </a:r>
            <a:endParaRPr lang="en-US" altLang="zh-CN" sz="3200" dirty="0" smtClean="0">
              <a:latin typeface="+mn-ea"/>
            </a:endParaRPr>
          </a:p>
        </p:txBody>
      </p:sp>
      <p:pic>
        <p:nvPicPr>
          <p:cNvPr id="1026" name="Picture 2" descr="C:\Users\Administrator\Desktop\bigdata图标\avro-logo.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9525" y="273050"/>
            <a:ext cx="1268413" cy="393700"/>
          </a:xfrm>
          <a:prstGeom prst="rect">
            <a:avLst/>
          </a:prstGeom>
          <a:noFill/>
          <a:extLst>
            <a:ext uri="{909E8E84-426E-40dd-AFC4-6F175D3DCCD1}">
              <a14:hiddenFill xmlns="" xmlns:a14="http://schemas.microsoft.com/office/drawing/2010/main">
                <a:solidFill>
                  <a:srgbClr val="FFFFFF"/>
                </a:solidFill>
              </a14:hiddenFill>
            </a:ext>
          </a:extLst>
        </p:spPr>
      </p:pic>
      <p:grpSp>
        <p:nvGrpSpPr>
          <p:cNvPr id="3" name="组合 2"/>
          <p:cNvGrpSpPr/>
          <p:nvPr/>
        </p:nvGrpSpPr>
        <p:grpSpPr>
          <a:xfrm>
            <a:off x="762000" y="2343150"/>
            <a:ext cx="1447800" cy="1295400"/>
            <a:chOff x="888300" y="1357037"/>
            <a:chExt cx="1943606" cy="1910000"/>
          </a:xfrm>
        </p:grpSpPr>
        <p:grpSp>
          <p:nvGrpSpPr>
            <p:cNvPr id="14" name="Group 4"/>
            <p:cNvGrpSpPr/>
            <p:nvPr/>
          </p:nvGrpSpPr>
          <p:grpSpPr>
            <a:xfrm>
              <a:off x="888300" y="1357037"/>
              <a:ext cx="1943606" cy="1910000"/>
              <a:chOff x="708848" y="1510717"/>
              <a:chExt cx="3429000" cy="2791498"/>
            </a:xfrm>
          </p:grpSpPr>
          <p:sp>
            <p:nvSpPr>
              <p:cNvPr id="15" name="Rectangle 5"/>
              <p:cNvSpPr/>
              <p:nvPr/>
            </p:nvSpPr>
            <p:spPr bwMode="auto">
              <a:xfrm>
                <a:off x="708848" y="1510717"/>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sp>
            <p:nvSpPr>
              <p:cNvPr id="16" name="Content Placeholder 4"/>
              <p:cNvSpPr txBox="1">
                <a:spLocks/>
              </p:cNvSpPr>
              <p:nvPr/>
            </p:nvSpPr>
            <p:spPr>
              <a:xfrm>
                <a:off x="975546" y="3648967"/>
                <a:ext cx="2895601" cy="45100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6"/>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1600" dirty="0" smtClean="0">
                    <a:gradFill>
                      <a:gsLst>
                        <a:gs pos="0">
                          <a:srgbClr val="FFFFFF"/>
                        </a:gs>
                        <a:gs pos="86000">
                          <a:srgbClr val="FFFFFF"/>
                        </a:gs>
                      </a:gsLst>
                      <a:lin ang="5400000" scaled="0"/>
                    </a:gradFill>
                  </a:rPr>
                  <a:t>数据存储</a:t>
                </a:r>
                <a:endParaRPr lang="en-US" sz="1600" dirty="0">
                  <a:gradFill>
                    <a:gsLst>
                      <a:gs pos="0">
                        <a:srgbClr val="FFFFFF"/>
                      </a:gs>
                      <a:gs pos="86000">
                        <a:srgbClr val="FFFFFF"/>
                      </a:gs>
                    </a:gsLst>
                    <a:lin ang="5400000" scaled="0"/>
                  </a:gradFill>
                </a:endParaRPr>
              </a:p>
            </p:txBody>
          </p:sp>
        </p:grpSp>
        <p:pic>
          <p:nvPicPr>
            <p:cNvPr id="2051" name="Picture 3"/>
            <p:cNvPicPr>
              <a:picLocks noChangeAspect="1" noChangeArrowheads="1"/>
            </p:cNvPicPr>
            <p:nvPr/>
          </p:nvPicPr>
          <p:blipFill>
            <a:blip r:embed="rId7">
              <a:extLst>
                <a:ext uri="{28A0092B-C50C-407E-A947-70E740481C1C}">
                  <a14:useLocalDpi xmlns="" xmlns:a14="http://schemas.microsoft.com/office/drawing/2010/main" val="0"/>
                </a:ext>
              </a:extLst>
            </a:blip>
            <a:srcRect/>
            <a:stretch>
              <a:fillRect/>
            </a:stretch>
          </p:blipFill>
          <p:spPr bwMode="auto">
            <a:xfrm>
              <a:off x="1558478" y="1792422"/>
              <a:ext cx="603250" cy="73183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grpSp>
      <p:grpSp>
        <p:nvGrpSpPr>
          <p:cNvPr id="2" name="组合 1"/>
          <p:cNvGrpSpPr/>
          <p:nvPr/>
        </p:nvGrpSpPr>
        <p:grpSpPr>
          <a:xfrm>
            <a:off x="762000" y="971550"/>
            <a:ext cx="1447800" cy="1295400"/>
            <a:chOff x="3599403" y="1569259"/>
            <a:chExt cx="1943606" cy="1910000"/>
          </a:xfrm>
        </p:grpSpPr>
        <p:sp>
          <p:nvSpPr>
            <p:cNvPr id="21" name="Rectangle 5"/>
            <p:cNvSpPr/>
            <p:nvPr/>
          </p:nvSpPr>
          <p:spPr bwMode="auto">
            <a:xfrm>
              <a:off x="3599403" y="1569259"/>
              <a:ext cx="1943606" cy="19100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dirty="0">
                <a:solidFill>
                  <a:srgbClr val="FFFFFF">
                    <a:alpha val="98824"/>
                  </a:srgbClr>
                </a:solidFill>
                <a:ea typeface="Segoe UI" pitchFamily="34" charset="0"/>
                <a:cs typeface="Segoe UI" pitchFamily="34" charset="0"/>
              </a:endParaRPr>
            </a:p>
          </p:txBody>
        </p:sp>
        <p:pic>
          <p:nvPicPr>
            <p:cNvPr id="2052" name="Picture 4"/>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4228938" y="1820532"/>
              <a:ext cx="684535" cy="675616"/>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22" name="Content Placeholder 4"/>
            <p:cNvSpPr txBox="1">
              <a:spLocks/>
            </p:cNvSpPr>
            <p:nvPr/>
          </p:nvSpPr>
          <p:spPr>
            <a:xfrm>
              <a:off x="3750571" y="2721499"/>
              <a:ext cx="1641268" cy="490105"/>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6"/>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en-US" altLang="zh-CN" sz="1200" dirty="0" smtClean="0">
                  <a:gradFill>
                    <a:gsLst>
                      <a:gs pos="0">
                        <a:srgbClr val="FFFFFF"/>
                      </a:gs>
                      <a:gs pos="86000">
                        <a:srgbClr val="FFFFFF"/>
                      </a:gs>
                    </a:gsLst>
                    <a:lin ang="5400000" scaled="0"/>
                  </a:gradFill>
                </a:rPr>
                <a:t>Avro-</a:t>
              </a:r>
              <a:r>
                <a:rPr lang="en-US" altLang="zh-CN" sz="1200" dirty="0" err="1" smtClean="0">
                  <a:gradFill>
                    <a:gsLst>
                      <a:gs pos="0">
                        <a:srgbClr val="FFFFFF"/>
                      </a:gs>
                      <a:gs pos="86000">
                        <a:srgbClr val="FFFFFF"/>
                      </a:gs>
                    </a:gsLst>
                    <a:lin ang="5400000" scaled="0"/>
                  </a:gradFill>
                </a:rPr>
                <a:t>Mapreduce</a:t>
              </a:r>
              <a:r>
                <a:rPr lang="zh-CN" altLang="en-US" sz="1200" dirty="0" smtClean="0">
                  <a:gradFill>
                    <a:gsLst>
                      <a:gs pos="0">
                        <a:srgbClr val="FFFFFF"/>
                      </a:gs>
                      <a:gs pos="86000">
                        <a:srgbClr val="FFFFFF"/>
                      </a:gs>
                    </a:gsLst>
                    <a:lin ang="5400000" scaled="0"/>
                  </a:gradFill>
                </a:rPr>
                <a:t>任务开发</a:t>
              </a:r>
              <a:endParaRPr lang="en-US" sz="1200" dirty="0">
                <a:gradFill>
                  <a:gsLst>
                    <a:gs pos="0">
                      <a:srgbClr val="FFFFFF"/>
                    </a:gs>
                    <a:gs pos="86000">
                      <a:srgbClr val="FFFFFF"/>
                    </a:gs>
                  </a:gsLst>
                  <a:lin ang="5400000" scaled="0"/>
                </a:gradFill>
              </a:endParaRPr>
            </a:p>
          </p:txBody>
        </p:sp>
      </p:grpSp>
      <p:grpSp>
        <p:nvGrpSpPr>
          <p:cNvPr id="25" name="Group 3"/>
          <p:cNvGrpSpPr/>
          <p:nvPr/>
        </p:nvGrpSpPr>
        <p:grpSpPr>
          <a:xfrm>
            <a:off x="762000" y="3714750"/>
            <a:ext cx="1447800" cy="1295400"/>
            <a:chOff x="5408612" y="1828800"/>
            <a:chExt cx="2743200" cy="2743200"/>
          </a:xfrm>
        </p:grpSpPr>
        <p:sp>
          <p:nvSpPr>
            <p:cNvPr id="26" name="Rectangle 13"/>
            <p:cNvSpPr/>
            <p:nvPr/>
          </p:nvSpPr>
          <p:spPr bwMode="auto">
            <a:xfrm>
              <a:off x="5408612" y="1828800"/>
              <a:ext cx="2743200" cy="274320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1700" dirty="0">
                <a:solidFill>
                  <a:srgbClr val="FFFFFF">
                    <a:alpha val="98824"/>
                  </a:srgbClr>
                </a:solidFill>
                <a:ea typeface="Segoe UI" pitchFamily="34" charset="0"/>
                <a:cs typeface="Segoe UI" pitchFamily="34" charset="0"/>
              </a:endParaRPr>
            </a:p>
          </p:txBody>
        </p:sp>
        <p:sp>
          <p:nvSpPr>
            <p:cNvPr id="27" name="Content Placeholder 4"/>
            <p:cNvSpPr txBox="1">
              <a:spLocks/>
            </p:cNvSpPr>
            <p:nvPr/>
          </p:nvSpPr>
          <p:spPr>
            <a:xfrm>
              <a:off x="5578297" y="3631631"/>
              <a:ext cx="2380684" cy="44944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6"/>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6"/>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6"/>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6"/>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1600" dirty="0" smtClean="0">
                  <a:gradFill>
                    <a:gsLst>
                      <a:gs pos="0">
                        <a:srgbClr val="FFFFFF"/>
                      </a:gs>
                      <a:gs pos="86000">
                        <a:srgbClr val="FFFFFF"/>
                      </a:gs>
                    </a:gsLst>
                    <a:lin ang="5400000" scaled="0"/>
                  </a:gradFill>
                </a:rPr>
                <a:t>数据收集</a:t>
              </a:r>
              <a:endParaRPr lang="en-US" sz="1600" dirty="0" smtClean="0">
                <a:gradFill>
                  <a:gsLst>
                    <a:gs pos="0">
                      <a:srgbClr val="FFFFFF"/>
                    </a:gs>
                    <a:gs pos="86000">
                      <a:srgbClr val="FFFFFF"/>
                    </a:gs>
                  </a:gsLst>
                  <a:lin ang="5400000" scaled="0"/>
                </a:gradFill>
              </a:endParaRPr>
            </a:p>
          </p:txBody>
        </p:sp>
        <p:sp>
          <p:nvSpPr>
            <p:cNvPr id="28" name="Freeform 81"/>
            <p:cNvSpPr>
              <a:spLocks noEditPoints="1"/>
            </p:cNvSpPr>
            <p:nvPr/>
          </p:nvSpPr>
          <p:spPr bwMode="auto">
            <a:xfrm>
              <a:off x="6325079" y="2166319"/>
              <a:ext cx="910265" cy="914401"/>
            </a:xfrm>
            <a:custGeom>
              <a:avLst/>
              <a:gdLst>
                <a:gd name="T0" fmla="*/ 239 w 280"/>
                <a:gd name="T1" fmla="*/ 66 h 281"/>
                <a:gd name="T2" fmla="*/ 214 w 280"/>
                <a:gd name="T3" fmla="*/ 66 h 281"/>
                <a:gd name="T4" fmla="*/ 214 w 280"/>
                <a:gd name="T5" fmla="*/ 8 h 281"/>
                <a:gd name="T6" fmla="*/ 207 w 280"/>
                <a:gd name="T7" fmla="*/ 0 h 281"/>
                <a:gd name="T8" fmla="*/ 8 w 280"/>
                <a:gd name="T9" fmla="*/ 0 h 281"/>
                <a:gd name="T10" fmla="*/ 0 w 280"/>
                <a:gd name="T11" fmla="*/ 8 h 281"/>
                <a:gd name="T12" fmla="*/ 0 w 280"/>
                <a:gd name="T13" fmla="*/ 207 h 281"/>
                <a:gd name="T14" fmla="*/ 74 w 280"/>
                <a:gd name="T15" fmla="*/ 281 h 281"/>
                <a:gd name="T16" fmla="*/ 141 w 280"/>
                <a:gd name="T17" fmla="*/ 281 h 281"/>
                <a:gd name="T18" fmla="*/ 214 w 280"/>
                <a:gd name="T19" fmla="*/ 214 h 281"/>
                <a:gd name="T20" fmla="*/ 239 w 280"/>
                <a:gd name="T21" fmla="*/ 214 h 281"/>
                <a:gd name="T22" fmla="*/ 280 w 280"/>
                <a:gd name="T23" fmla="*/ 140 h 281"/>
                <a:gd name="T24" fmla="*/ 239 w 280"/>
                <a:gd name="T25" fmla="*/ 66 h 281"/>
                <a:gd name="T26" fmla="*/ 200 w 280"/>
                <a:gd name="T27" fmla="*/ 15 h 281"/>
                <a:gd name="T28" fmla="*/ 200 w 280"/>
                <a:gd name="T29" fmla="*/ 49 h 281"/>
                <a:gd name="T30" fmla="*/ 15 w 280"/>
                <a:gd name="T31" fmla="*/ 49 h 281"/>
                <a:gd name="T32" fmla="*/ 15 w 280"/>
                <a:gd name="T33" fmla="*/ 15 h 281"/>
                <a:gd name="T34" fmla="*/ 200 w 280"/>
                <a:gd name="T35" fmla="*/ 15 h 281"/>
                <a:gd name="T36" fmla="*/ 239 w 280"/>
                <a:gd name="T37" fmla="*/ 199 h 281"/>
                <a:gd name="T38" fmla="*/ 214 w 280"/>
                <a:gd name="T39" fmla="*/ 199 h 281"/>
                <a:gd name="T40" fmla="*/ 214 w 280"/>
                <a:gd name="T41" fmla="*/ 81 h 281"/>
                <a:gd name="T42" fmla="*/ 239 w 280"/>
                <a:gd name="T43" fmla="*/ 81 h 281"/>
                <a:gd name="T44" fmla="*/ 265 w 280"/>
                <a:gd name="T45" fmla="*/ 140 h 281"/>
                <a:gd name="T46" fmla="*/ 239 w 280"/>
                <a:gd name="T47" fmla="*/ 199 h 2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80" h="281">
                  <a:moveTo>
                    <a:pt x="239" y="66"/>
                  </a:moveTo>
                  <a:cubicBezTo>
                    <a:pt x="214" y="66"/>
                    <a:pt x="214" y="66"/>
                    <a:pt x="214" y="66"/>
                  </a:cubicBezTo>
                  <a:cubicBezTo>
                    <a:pt x="214" y="8"/>
                    <a:pt x="214" y="8"/>
                    <a:pt x="214" y="8"/>
                  </a:cubicBezTo>
                  <a:cubicBezTo>
                    <a:pt x="214" y="4"/>
                    <a:pt x="211" y="0"/>
                    <a:pt x="207" y="0"/>
                  </a:cubicBezTo>
                  <a:cubicBezTo>
                    <a:pt x="8" y="0"/>
                    <a:pt x="8" y="0"/>
                    <a:pt x="8" y="0"/>
                  </a:cubicBezTo>
                  <a:cubicBezTo>
                    <a:pt x="4" y="0"/>
                    <a:pt x="0" y="4"/>
                    <a:pt x="0" y="8"/>
                  </a:cubicBezTo>
                  <a:cubicBezTo>
                    <a:pt x="0" y="207"/>
                    <a:pt x="0" y="207"/>
                    <a:pt x="0" y="207"/>
                  </a:cubicBezTo>
                  <a:cubicBezTo>
                    <a:pt x="0" y="248"/>
                    <a:pt x="33" y="281"/>
                    <a:pt x="74" y="281"/>
                  </a:cubicBezTo>
                  <a:cubicBezTo>
                    <a:pt x="141" y="281"/>
                    <a:pt x="141" y="281"/>
                    <a:pt x="141" y="281"/>
                  </a:cubicBezTo>
                  <a:cubicBezTo>
                    <a:pt x="179" y="281"/>
                    <a:pt x="211" y="251"/>
                    <a:pt x="214" y="214"/>
                  </a:cubicBezTo>
                  <a:cubicBezTo>
                    <a:pt x="239" y="214"/>
                    <a:pt x="239" y="214"/>
                    <a:pt x="239" y="214"/>
                  </a:cubicBezTo>
                  <a:cubicBezTo>
                    <a:pt x="262" y="214"/>
                    <a:pt x="280" y="181"/>
                    <a:pt x="280" y="140"/>
                  </a:cubicBezTo>
                  <a:cubicBezTo>
                    <a:pt x="280" y="98"/>
                    <a:pt x="262" y="66"/>
                    <a:pt x="239" y="66"/>
                  </a:cubicBezTo>
                  <a:close/>
                  <a:moveTo>
                    <a:pt x="200" y="15"/>
                  </a:moveTo>
                  <a:cubicBezTo>
                    <a:pt x="200" y="49"/>
                    <a:pt x="200" y="49"/>
                    <a:pt x="200" y="49"/>
                  </a:cubicBezTo>
                  <a:cubicBezTo>
                    <a:pt x="15" y="49"/>
                    <a:pt x="15" y="49"/>
                    <a:pt x="15" y="49"/>
                  </a:cubicBezTo>
                  <a:cubicBezTo>
                    <a:pt x="15" y="15"/>
                    <a:pt x="15" y="15"/>
                    <a:pt x="15" y="15"/>
                  </a:cubicBezTo>
                  <a:lnTo>
                    <a:pt x="200" y="15"/>
                  </a:lnTo>
                  <a:close/>
                  <a:moveTo>
                    <a:pt x="239" y="199"/>
                  </a:moveTo>
                  <a:cubicBezTo>
                    <a:pt x="214" y="199"/>
                    <a:pt x="214" y="199"/>
                    <a:pt x="214" y="199"/>
                  </a:cubicBezTo>
                  <a:cubicBezTo>
                    <a:pt x="214" y="81"/>
                    <a:pt x="214" y="81"/>
                    <a:pt x="214" y="81"/>
                  </a:cubicBezTo>
                  <a:cubicBezTo>
                    <a:pt x="239" y="81"/>
                    <a:pt x="239" y="81"/>
                    <a:pt x="239" y="81"/>
                  </a:cubicBezTo>
                  <a:cubicBezTo>
                    <a:pt x="251" y="81"/>
                    <a:pt x="265" y="106"/>
                    <a:pt x="265" y="140"/>
                  </a:cubicBezTo>
                  <a:cubicBezTo>
                    <a:pt x="265" y="174"/>
                    <a:pt x="251" y="199"/>
                    <a:pt x="239" y="199"/>
                  </a:cubicBez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17" name="Rectangle 19"/>
          <p:cNvSpPr/>
          <p:nvPr>
            <p:custDataLst>
              <p:tags r:id="rId1"/>
            </p:custDataLst>
          </p:nvPr>
        </p:nvSpPr>
        <p:spPr bwMode="auto">
          <a:xfrm>
            <a:off x="2286000" y="971550"/>
            <a:ext cx="5410200" cy="12954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高性能的数据序列化</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简化的面向对象、富于设计的</a:t>
            </a:r>
            <a:r>
              <a:rPr lang="en-US" altLang="zh-CN" dirty="0" err="1" smtClean="0">
                <a:ln>
                  <a:solidFill>
                    <a:srgbClr val="FFFFFF">
                      <a:alpha val="0"/>
                    </a:srgbClr>
                  </a:solidFill>
                </a:ln>
                <a:solidFill>
                  <a:srgbClr val="FFFFFF"/>
                </a:solidFill>
              </a:rPr>
              <a:t>Mapreduce</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支持</a:t>
            </a:r>
            <a:r>
              <a:rPr lang="en-US" altLang="zh-CN" dirty="0" smtClean="0">
                <a:ln>
                  <a:solidFill>
                    <a:srgbClr val="FFFFFF">
                      <a:alpha val="0"/>
                    </a:srgbClr>
                  </a:solidFill>
                </a:ln>
                <a:solidFill>
                  <a:srgbClr val="FFFFFF"/>
                </a:solidFill>
              </a:rPr>
              <a:t>Generic</a:t>
            </a:r>
            <a:r>
              <a:rPr lang="zh-CN" altLang="en-US" dirty="0" smtClean="0">
                <a:ln>
                  <a:solidFill>
                    <a:srgbClr val="FFFFFF">
                      <a:alpha val="0"/>
                    </a:srgbClr>
                  </a:solidFill>
                </a:ln>
                <a:solidFill>
                  <a:srgbClr val="FFFFFF"/>
                </a:solidFill>
              </a:rPr>
              <a:t>、</a:t>
            </a:r>
            <a:r>
              <a:rPr lang="en-US" altLang="zh-CN" dirty="0" smtClean="0">
                <a:ln>
                  <a:solidFill>
                    <a:srgbClr val="FFFFFF">
                      <a:alpha val="0"/>
                    </a:srgbClr>
                  </a:solidFill>
                </a:ln>
                <a:solidFill>
                  <a:srgbClr val="FFFFFF"/>
                </a:solidFill>
              </a:rPr>
              <a:t>Specific</a:t>
            </a:r>
            <a:r>
              <a:rPr lang="zh-CN" altLang="en-US" dirty="0" smtClean="0">
                <a:ln>
                  <a:solidFill>
                    <a:srgbClr val="FFFFFF">
                      <a:alpha val="0"/>
                    </a:srgbClr>
                  </a:solidFill>
                </a:ln>
                <a:solidFill>
                  <a:srgbClr val="FFFFFF"/>
                </a:solidFill>
              </a:rPr>
              <a:t>、</a:t>
            </a:r>
            <a:r>
              <a:rPr lang="en-US" altLang="zh-CN" dirty="0" smtClean="0">
                <a:ln>
                  <a:solidFill>
                    <a:srgbClr val="FFFFFF">
                      <a:alpha val="0"/>
                    </a:srgbClr>
                  </a:solidFill>
                </a:ln>
                <a:solidFill>
                  <a:srgbClr val="FFFFFF"/>
                </a:solidFill>
              </a:rPr>
              <a:t>Reflect</a:t>
            </a:r>
            <a:r>
              <a:rPr lang="zh-CN" altLang="en-US" dirty="0" smtClean="0">
                <a:ln>
                  <a:solidFill>
                    <a:srgbClr val="FFFFFF">
                      <a:alpha val="0"/>
                    </a:srgbClr>
                  </a:solidFill>
                </a:ln>
                <a:solidFill>
                  <a:srgbClr val="FFFFFF"/>
                </a:solidFill>
              </a:rPr>
              <a:t>（限于</a:t>
            </a:r>
            <a:r>
              <a:rPr lang="en-US" altLang="zh-CN" dirty="0" smtClean="0">
                <a:ln>
                  <a:solidFill>
                    <a:srgbClr val="FFFFFF">
                      <a:alpha val="0"/>
                    </a:srgbClr>
                  </a:solidFill>
                </a:ln>
                <a:solidFill>
                  <a:srgbClr val="FFFFFF"/>
                </a:solidFill>
              </a:rPr>
              <a:t>Java</a:t>
            </a:r>
            <a:r>
              <a:rPr lang="zh-CN" altLang="en-US" dirty="0" smtClean="0">
                <a:ln>
                  <a:solidFill>
                    <a:srgbClr val="FFFFFF">
                      <a:alpha val="0"/>
                    </a:srgbClr>
                  </a:solidFill>
                </a:ln>
                <a:solidFill>
                  <a:srgbClr val="FFFFFF"/>
                </a:solidFill>
              </a:rPr>
              <a:t>语言）</a:t>
            </a:r>
            <a:endParaRPr lang="en-US" dirty="0">
              <a:ln>
                <a:solidFill>
                  <a:srgbClr val="FFFFFF">
                    <a:alpha val="0"/>
                  </a:srgbClr>
                </a:solidFill>
              </a:ln>
              <a:solidFill>
                <a:srgbClr val="FFFFFF"/>
              </a:solidFill>
            </a:endParaRPr>
          </a:p>
        </p:txBody>
      </p:sp>
      <p:sp>
        <p:nvSpPr>
          <p:cNvPr id="18" name="Rectangle 19"/>
          <p:cNvSpPr/>
          <p:nvPr>
            <p:custDataLst>
              <p:tags r:id="rId2"/>
            </p:custDataLst>
          </p:nvPr>
        </p:nvSpPr>
        <p:spPr bwMode="auto">
          <a:xfrm>
            <a:off x="2286000" y="2343150"/>
            <a:ext cx="5410200" cy="12954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支持通用数据读取</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支持多种语言</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内置多种压缩算法支持</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与文本相比节省</a:t>
            </a:r>
            <a:r>
              <a:rPr lang="en-US" altLang="zh-CN" sz="1200" dirty="0" smtClean="0">
                <a:ln>
                  <a:solidFill>
                    <a:srgbClr val="FFFFFF">
                      <a:alpha val="0"/>
                    </a:srgbClr>
                  </a:solidFill>
                </a:ln>
                <a:solidFill>
                  <a:srgbClr val="FFFFFF"/>
                </a:solidFill>
              </a:rPr>
              <a:t>10</a:t>
            </a:r>
            <a:r>
              <a:rPr lang="zh-CN" altLang="en-US" sz="1200" dirty="0" smtClean="0">
                <a:ln>
                  <a:solidFill>
                    <a:srgbClr val="FFFFFF">
                      <a:alpha val="0"/>
                    </a:srgbClr>
                  </a:solidFill>
                </a:ln>
                <a:solidFill>
                  <a:srgbClr val="FFFFFF"/>
                </a:solidFill>
              </a:rPr>
              <a:t>倍存储空间</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更高的读取性能</a:t>
            </a:r>
            <a:endParaRPr lang="en-US" altLang="zh-CN" sz="1200" dirty="0" smtClean="0">
              <a:ln>
                <a:solidFill>
                  <a:srgbClr val="FFFFFF">
                    <a:alpha val="0"/>
                  </a:srgbClr>
                </a:solidFill>
              </a:ln>
              <a:solidFill>
                <a:srgbClr val="FFFFFF"/>
              </a:solidFill>
            </a:endParaRPr>
          </a:p>
        </p:txBody>
      </p:sp>
      <p:sp>
        <p:nvSpPr>
          <p:cNvPr id="19" name="Rectangle 19"/>
          <p:cNvSpPr/>
          <p:nvPr>
            <p:custDataLst>
              <p:tags r:id="rId3"/>
            </p:custDataLst>
          </p:nvPr>
        </p:nvSpPr>
        <p:spPr bwMode="auto">
          <a:xfrm>
            <a:off x="2286000" y="3714750"/>
            <a:ext cx="5410200" cy="12954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多语言支持</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与</a:t>
            </a:r>
            <a:r>
              <a:rPr lang="en-US" altLang="zh-CN" dirty="0" smtClean="0">
                <a:ln>
                  <a:solidFill>
                    <a:srgbClr val="FFFFFF">
                      <a:alpha val="0"/>
                    </a:srgbClr>
                  </a:solidFill>
                </a:ln>
                <a:solidFill>
                  <a:srgbClr val="FFFFFF"/>
                </a:solidFill>
              </a:rPr>
              <a:t>Flume-</a:t>
            </a:r>
            <a:r>
              <a:rPr lang="en-US" altLang="zh-CN" dirty="0" err="1" smtClean="0">
                <a:ln>
                  <a:solidFill>
                    <a:srgbClr val="FFFFFF">
                      <a:alpha val="0"/>
                    </a:srgbClr>
                  </a:solidFill>
                </a:ln>
                <a:solidFill>
                  <a:srgbClr val="FFFFFF"/>
                </a:solidFill>
              </a:rPr>
              <a:t>ng</a:t>
            </a:r>
            <a:r>
              <a:rPr lang="zh-CN" altLang="en-US" dirty="0" smtClean="0">
                <a:ln>
                  <a:solidFill>
                    <a:srgbClr val="FFFFFF">
                      <a:alpha val="0"/>
                    </a:srgbClr>
                  </a:solidFill>
                </a:ln>
                <a:solidFill>
                  <a:srgbClr val="FFFFFF"/>
                </a:solidFill>
              </a:rPr>
              <a:t>融合实现结构化日志收集</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精简的数据格式，更高的数据传输速度</a:t>
            </a:r>
            <a:endParaRPr lang="en-US" altLang="zh-CN" dirty="0" smtClean="0">
              <a:ln>
                <a:solidFill>
                  <a:srgbClr val="FFFFFF">
                    <a:alpha val="0"/>
                  </a:srgbClr>
                </a:solidFill>
              </a:ln>
              <a:solidFill>
                <a:srgbClr val="FFFFFF"/>
              </a:solidFill>
            </a:endParaRPr>
          </a:p>
        </p:txBody>
      </p:sp>
    </p:spTree>
    <p:extLst>
      <p:ext uri="{BB962C8B-B14F-4D97-AF65-F5344CB8AC3E}">
        <p14:creationId xmlns="" xmlns:p14="http://schemas.microsoft.com/office/powerpoint/2010/main" val="2059996817"/>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ross 10"/>
          <p:cNvSpPr/>
          <p:nvPr/>
        </p:nvSpPr>
        <p:spPr bwMode="auto">
          <a:xfrm>
            <a:off x="3886200" y="1047750"/>
            <a:ext cx="685800" cy="609600"/>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pic>
        <p:nvPicPr>
          <p:cNvPr id="9" name="Picture 2" descr="C:\Users\Administrator\Desktop\bigdata图标\avro-logo.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4724400" y="1200150"/>
            <a:ext cx="1268413" cy="393700"/>
          </a:xfrm>
          <a:prstGeom prst="rect">
            <a:avLst/>
          </a:prstGeom>
          <a:noFill/>
          <a:extLst>
            <a:ext uri="{909E8E84-426E-40dd-AFC4-6F175D3DCCD1}">
              <a14:hiddenFill xmlns="" xmlns:a14="http://schemas.microsoft.com/office/drawing/2010/main">
                <a:solidFill>
                  <a:srgbClr val="FFFFFF"/>
                </a:solidFill>
              </a14:hiddenFill>
            </a:ext>
          </a:extLst>
        </p:spPr>
      </p:pic>
      <p:pic>
        <p:nvPicPr>
          <p:cNvPr id="6" name="Picture 7" descr="C:\Users\Administrator\Desktop\flume-logo.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2895600" y="895350"/>
            <a:ext cx="836424" cy="83642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5" name="组合 24"/>
          <p:cNvGrpSpPr/>
          <p:nvPr/>
        </p:nvGrpSpPr>
        <p:grpSpPr>
          <a:xfrm>
            <a:off x="3429000" y="2495550"/>
            <a:ext cx="1600201" cy="1905000"/>
            <a:chOff x="3047999" y="2571750"/>
            <a:chExt cx="1669505" cy="1905000"/>
          </a:xfrm>
        </p:grpSpPr>
        <p:grpSp>
          <p:nvGrpSpPr>
            <p:cNvPr id="11" name="组合 9"/>
            <p:cNvGrpSpPr/>
            <p:nvPr/>
          </p:nvGrpSpPr>
          <p:grpSpPr>
            <a:xfrm>
              <a:off x="3047999" y="2571750"/>
              <a:ext cx="1669505" cy="1905000"/>
              <a:chOff x="6728228" y="1337123"/>
              <a:chExt cx="2103000" cy="3743355"/>
            </a:xfrm>
          </p:grpSpPr>
          <p:sp>
            <p:nvSpPr>
              <p:cNvPr id="19" name="Rectangle 12"/>
              <p:cNvSpPr/>
              <p:nvPr/>
            </p:nvSpPr>
            <p:spPr bwMode="auto">
              <a:xfrm>
                <a:off x="6728236" y="1337123"/>
                <a:ext cx="2102992" cy="374335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0" name="Rectangle 18"/>
              <p:cNvSpPr/>
              <p:nvPr/>
            </p:nvSpPr>
            <p:spPr>
              <a:xfrm>
                <a:off x="6728228" y="3882605"/>
                <a:ext cx="2015699" cy="1061380"/>
              </a:xfrm>
              <a:prstGeom prst="rect">
                <a:avLst/>
              </a:prstGeom>
            </p:spPr>
            <p:txBody>
              <a:bodyPr wrap="square" lIns="68568" tIns="34285" rIns="68568" bIns="34285" anchor="b" anchorCtr="0">
                <a:spAutoFit/>
              </a:bodyPr>
              <a:lstStyle/>
              <a:p>
                <a:pPr algn="ctr" defTabSz="685663">
                  <a:lnSpc>
                    <a:spcPct val="85000"/>
                  </a:lnSpc>
                  <a:defRPr/>
                </a:pPr>
                <a:r>
                  <a:rPr lang="zh-CN" altLang="en-US" sz="1800" kern="0" spc="-53" dirty="0" smtClean="0">
                    <a:solidFill>
                      <a:srgbClr val="FFFFFF">
                        <a:alpha val="99000"/>
                      </a:srgbClr>
                    </a:solidFill>
                    <a:ea typeface="Segoe UI" pitchFamily="34" charset="0"/>
                    <a:cs typeface="Segoe UI" pitchFamily="34" charset="0"/>
                  </a:rPr>
                  <a:t>分布式结构化日志收集系统</a:t>
                </a:r>
                <a:endParaRPr lang="en-US" sz="1800" kern="0" spc="-53" dirty="0">
                  <a:solidFill>
                    <a:srgbClr val="FFFFFF">
                      <a:alpha val="99000"/>
                    </a:srgbClr>
                  </a:solidFill>
                  <a:ea typeface="Segoe UI" pitchFamily="34" charset="0"/>
                  <a:cs typeface="Segoe UI" pitchFamily="34" charset="0"/>
                </a:endParaRPr>
              </a:p>
            </p:txBody>
          </p:sp>
        </p:grpSp>
        <p:pic>
          <p:nvPicPr>
            <p:cNvPr id="12" name="Picture 2" descr="C:\Users\Administrator\Downloads\images.jp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3200400" y="2647950"/>
              <a:ext cx="1371599" cy="1074599"/>
            </a:xfrm>
            <a:prstGeom prst="rect">
              <a:avLst/>
            </a:prstGeom>
            <a:noFill/>
            <a:extLst>
              <a:ext uri="{909E8E84-426E-40DD-AFC4-6F175D3DCCD1}">
                <a14:hiddenFill xmlns="" xmlns:a14="http://schemas.microsoft.com/office/drawing/2010/main">
                  <a:solidFill>
                    <a:srgbClr val="FFFFFF"/>
                  </a:solidFill>
                </a14:hiddenFill>
              </a:ext>
            </a:extLst>
          </p:spPr>
        </p:pic>
      </p:grpSp>
      <p:sp>
        <p:nvSpPr>
          <p:cNvPr id="23" name="矩形 22"/>
          <p:cNvSpPr/>
          <p:nvPr/>
        </p:nvSpPr>
        <p:spPr bwMode="auto">
          <a:xfrm>
            <a:off x="2209800" y="2114550"/>
            <a:ext cx="4572000" cy="15240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60"/>
            <a:ext cx="8363938" cy="465512"/>
          </a:xfrm>
        </p:spPr>
        <p:txBody>
          <a:bodyPr/>
          <a:lstStyle/>
          <a:p>
            <a:r>
              <a:rPr lang="en-US" altLang="en-US" dirty="0" smtClean="0"/>
              <a:t>分布式结构化日志收集系统</a:t>
            </a:r>
            <a:endParaRPr lang="en-US" dirty="0"/>
          </a:p>
        </p:txBody>
      </p:sp>
      <p:sp>
        <p:nvSpPr>
          <p:cNvPr id="26" name="内容占位符 5"/>
          <p:cNvSpPr txBox="1">
            <a:spLocks/>
          </p:cNvSpPr>
          <p:nvPr/>
        </p:nvSpPr>
        <p:spPr>
          <a:xfrm>
            <a:off x="389436" y="1085852"/>
            <a:ext cx="8363938" cy="2979277"/>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Tx/>
              <a:buNone/>
            </a:pPr>
            <a:endParaRPr lang="en-US" altLang="zh-CN" dirty="0" smtClean="0"/>
          </a:p>
        </p:txBody>
      </p:sp>
      <p:sp>
        <p:nvSpPr>
          <p:cNvPr id="29" name="Rectangle 19"/>
          <p:cNvSpPr/>
          <p:nvPr>
            <p:custDataLst>
              <p:tags r:id="rId1"/>
            </p:custDataLst>
          </p:nvPr>
        </p:nvSpPr>
        <p:spPr bwMode="auto">
          <a:xfrm>
            <a:off x="838200" y="1123950"/>
            <a:ext cx="5410200" cy="22860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部署节点超过</a:t>
            </a:r>
            <a:r>
              <a:rPr lang="en-US" altLang="zh-CN" dirty="0" smtClean="0">
                <a:ln>
                  <a:solidFill>
                    <a:srgbClr val="FFFFFF">
                      <a:alpha val="0"/>
                    </a:srgbClr>
                  </a:solidFill>
                </a:ln>
                <a:solidFill>
                  <a:srgbClr val="FFFFFF"/>
                </a:solidFill>
              </a:rPr>
              <a:t>1000</a:t>
            </a:r>
            <a:r>
              <a:rPr lang="zh-CN" altLang="en-US" dirty="0" smtClean="0">
                <a:ln>
                  <a:solidFill>
                    <a:srgbClr val="FFFFFF">
                      <a:alpha val="0"/>
                    </a:srgbClr>
                  </a:solidFill>
                </a:ln>
                <a:solidFill>
                  <a:srgbClr val="FFFFFF"/>
                </a:solidFill>
              </a:rPr>
              <a:t>个</a:t>
            </a: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每天收集千亿数据</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用</a:t>
            </a:r>
            <a:r>
              <a:rPr lang="en-US" altLang="zh-CN" dirty="0" smtClean="0">
                <a:ln>
                  <a:solidFill>
                    <a:srgbClr val="FFFFFF">
                      <a:alpha val="0"/>
                    </a:srgbClr>
                  </a:solidFill>
                </a:ln>
                <a:solidFill>
                  <a:srgbClr val="FFFFFF"/>
                </a:solidFill>
              </a:rPr>
              <a:t>Avro</a:t>
            </a:r>
            <a:r>
              <a:rPr lang="zh-CN" altLang="en-US" dirty="0" smtClean="0">
                <a:ln>
                  <a:solidFill>
                    <a:srgbClr val="FFFFFF">
                      <a:alpha val="0"/>
                    </a:srgbClr>
                  </a:solidFill>
                </a:ln>
                <a:solidFill>
                  <a:srgbClr val="FFFFFF"/>
                </a:solidFill>
              </a:rPr>
              <a:t>封装了</a:t>
            </a:r>
            <a:r>
              <a:rPr lang="en-US" altLang="zh-CN" dirty="0" err="1" smtClean="0">
                <a:ln>
                  <a:solidFill>
                    <a:srgbClr val="FFFFFF">
                      <a:alpha val="0"/>
                    </a:srgbClr>
                  </a:solidFill>
                </a:ln>
                <a:solidFill>
                  <a:srgbClr val="FFFFFF"/>
                </a:solidFill>
              </a:rPr>
              <a:t>FlumeEvent</a:t>
            </a:r>
            <a:r>
              <a:rPr lang="zh-CN" altLang="en-US" dirty="0" smtClean="0">
                <a:ln>
                  <a:solidFill>
                    <a:srgbClr val="FFFFFF">
                      <a:alpha val="0"/>
                    </a:srgbClr>
                  </a:solidFill>
                </a:ln>
                <a:solidFill>
                  <a:srgbClr val="FFFFFF"/>
                </a:solidFill>
              </a:rPr>
              <a:t>，实现了结构化日志收集</a:t>
            </a:r>
            <a:endParaRPr lang="en-US" altLang="zh-CN" dirty="0" smtClean="0">
              <a:ln>
                <a:solidFill>
                  <a:srgbClr val="FFFFFF">
                    <a:alpha val="0"/>
                  </a:srgbClr>
                </a:solidFill>
              </a:ln>
              <a:solidFill>
                <a:srgbClr val="FFFFFF"/>
              </a:solidFill>
            </a:endParaRP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支持</a:t>
            </a:r>
            <a:r>
              <a:rPr lang="en-US" altLang="zh-CN" dirty="0" smtClean="0">
                <a:ln>
                  <a:solidFill>
                    <a:srgbClr val="FFFFFF">
                      <a:alpha val="0"/>
                    </a:srgbClr>
                  </a:solidFill>
                </a:ln>
                <a:solidFill>
                  <a:srgbClr val="FFFFFF"/>
                </a:solidFill>
              </a:rPr>
              <a:t>Log</a:t>
            </a:r>
            <a:r>
              <a:rPr lang="zh-CN" altLang="en-US" dirty="0" smtClean="0">
                <a:ln>
                  <a:solidFill>
                    <a:srgbClr val="FFFFFF">
                      <a:alpha val="0"/>
                    </a:srgbClr>
                  </a:solidFill>
                </a:ln>
                <a:solidFill>
                  <a:srgbClr val="FFFFFF"/>
                </a:solidFill>
              </a:rPr>
              <a:t>自定义结构体</a:t>
            </a:r>
            <a:endParaRPr lang="en-US" altLang="zh-CN" dirty="0" smtClean="0">
              <a:ln>
                <a:solidFill>
                  <a:srgbClr val="FFFFFF">
                    <a:alpha val="0"/>
                  </a:srgbClr>
                </a:solidFill>
              </a:ln>
              <a:solidFill>
                <a:srgbClr val="FFFFFF"/>
              </a:solidFill>
            </a:endParaRPr>
          </a:p>
          <a:p>
            <a:pPr marL="700433" lvl="2"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支持</a:t>
            </a:r>
            <a:r>
              <a:rPr lang="en-US" altLang="zh-CN" dirty="0" smtClean="0">
                <a:ln>
                  <a:solidFill>
                    <a:srgbClr val="FFFFFF">
                      <a:alpha val="0"/>
                    </a:srgbClr>
                  </a:solidFill>
                </a:ln>
                <a:solidFill>
                  <a:srgbClr val="FFFFFF"/>
                </a:solidFill>
              </a:rPr>
              <a:t>Log Array</a:t>
            </a:r>
            <a:r>
              <a:rPr lang="zh-CN" altLang="en-US" dirty="0" smtClean="0">
                <a:ln>
                  <a:solidFill>
                    <a:srgbClr val="FFFFFF">
                      <a:alpha val="0"/>
                    </a:srgbClr>
                  </a:solidFill>
                </a:ln>
                <a:solidFill>
                  <a:srgbClr val="FFFFFF"/>
                </a:solidFill>
              </a:rPr>
              <a:t>、</a:t>
            </a:r>
            <a:r>
              <a:rPr lang="en-US" altLang="zh-CN" dirty="0" smtClean="0">
                <a:ln>
                  <a:solidFill>
                    <a:srgbClr val="FFFFFF">
                      <a:alpha val="0"/>
                    </a:srgbClr>
                  </a:solidFill>
                </a:ln>
                <a:solidFill>
                  <a:srgbClr val="FFFFFF"/>
                </a:solidFill>
              </a:rPr>
              <a:t>Map</a:t>
            </a:r>
            <a:r>
              <a:rPr lang="zh-CN" altLang="en-US" dirty="0" smtClean="0">
                <a:ln>
                  <a:solidFill>
                    <a:srgbClr val="FFFFFF">
                      <a:alpha val="0"/>
                    </a:srgbClr>
                  </a:solidFill>
                </a:ln>
                <a:solidFill>
                  <a:srgbClr val="FFFFFF"/>
                </a:solidFill>
              </a:rPr>
              <a:t>等数据类型</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dirty="0" smtClean="0">
                <a:ln>
                  <a:solidFill>
                    <a:srgbClr val="FFFFFF">
                      <a:alpha val="0"/>
                    </a:srgbClr>
                  </a:solidFill>
                </a:ln>
                <a:solidFill>
                  <a:srgbClr val="FFFFFF"/>
                </a:solidFill>
              </a:rPr>
              <a:t>得益于</a:t>
            </a:r>
            <a:r>
              <a:rPr lang="en-US" altLang="zh-CN" dirty="0" smtClean="0">
                <a:ln>
                  <a:solidFill>
                    <a:srgbClr val="FFFFFF">
                      <a:alpha val="0"/>
                    </a:srgbClr>
                  </a:solidFill>
                </a:ln>
                <a:solidFill>
                  <a:srgbClr val="FFFFFF"/>
                </a:solidFill>
              </a:rPr>
              <a:t>Avro</a:t>
            </a:r>
            <a:r>
              <a:rPr lang="zh-CN" altLang="en-US" dirty="0" smtClean="0">
                <a:ln>
                  <a:solidFill>
                    <a:srgbClr val="FFFFFF">
                      <a:alpha val="0"/>
                    </a:srgbClr>
                  </a:solidFill>
                </a:ln>
                <a:solidFill>
                  <a:srgbClr val="FFFFFF"/>
                </a:solidFill>
              </a:rPr>
              <a:t>，传输数据更精简，速度更快</a:t>
            </a:r>
            <a:endParaRPr lang="en-US" altLang="zh-CN"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en-US" altLang="zh-CN" dirty="0" smtClean="0">
                <a:ln>
                  <a:solidFill>
                    <a:srgbClr val="FFFFFF">
                      <a:alpha val="0"/>
                    </a:srgbClr>
                  </a:solidFill>
                </a:ln>
                <a:solidFill>
                  <a:srgbClr val="FFFFFF"/>
                </a:solidFill>
              </a:rPr>
              <a:t>Flume-</a:t>
            </a:r>
            <a:r>
              <a:rPr lang="en-US" altLang="zh-CN" dirty="0" err="1" smtClean="0">
                <a:ln>
                  <a:solidFill>
                    <a:srgbClr val="FFFFFF">
                      <a:alpha val="0"/>
                    </a:srgbClr>
                  </a:solidFill>
                </a:ln>
                <a:solidFill>
                  <a:srgbClr val="FFFFFF"/>
                </a:solidFill>
              </a:rPr>
              <a:t>ng</a:t>
            </a:r>
            <a:r>
              <a:rPr lang="zh-CN" altLang="en-US" dirty="0" smtClean="0">
                <a:ln>
                  <a:solidFill>
                    <a:srgbClr val="FFFFFF">
                      <a:alpha val="0"/>
                    </a:srgbClr>
                  </a:solidFill>
                </a:ln>
                <a:solidFill>
                  <a:srgbClr val="FFFFFF"/>
                </a:solidFill>
              </a:rPr>
              <a:t>提供</a:t>
            </a:r>
            <a:r>
              <a:rPr lang="en-US" altLang="zh-CN" dirty="0" smtClean="0">
                <a:ln>
                  <a:solidFill>
                    <a:srgbClr val="FFFFFF">
                      <a:alpha val="0"/>
                    </a:srgbClr>
                  </a:solidFill>
                </a:ln>
                <a:solidFill>
                  <a:srgbClr val="FFFFFF"/>
                </a:solidFill>
              </a:rPr>
              <a:t>SDK</a:t>
            </a:r>
            <a:r>
              <a:rPr lang="zh-CN" altLang="en-US" dirty="0" smtClean="0">
                <a:ln>
                  <a:solidFill>
                    <a:srgbClr val="FFFFFF">
                      <a:alpha val="0"/>
                    </a:srgbClr>
                  </a:solidFill>
                </a:ln>
                <a:solidFill>
                  <a:srgbClr val="FFFFFF"/>
                </a:solidFill>
              </a:rPr>
              <a:t>，支持业务类功能扩展</a:t>
            </a:r>
          </a:p>
          <a:p>
            <a:pPr marL="357685" lvl="1" indent="-234680">
              <a:spcBef>
                <a:spcPts val="306"/>
              </a:spcBef>
              <a:spcAft>
                <a:spcPts val="306"/>
              </a:spcAft>
              <a:buClr>
                <a:srgbClr val="FFFFFF"/>
              </a:buClr>
              <a:buSzPct val="100000"/>
              <a:buFont typeface="Arial" pitchFamily="34" charset="0"/>
              <a:buChar char="•"/>
            </a:pPr>
            <a:endParaRPr lang="en-US" dirty="0">
              <a:ln>
                <a:solidFill>
                  <a:srgbClr val="FFFFFF">
                    <a:alpha val="0"/>
                  </a:srgbClr>
                </a:solidFill>
              </a:ln>
              <a:solidFill>
                <a:srgbClr val="FFFFFF"/>
              </a:solidFill>
            </a:endParaRPr>
          </a:p>
        </p:txBody>
      </p:sp>
    </p:spTree>
    <p:extLst>
      <p:ext uri="{BB962C8B-B14F-4D97-AF65-F5344CB8AC3E}">
        <p14:creationId xmlns="" xmlns:p14="http://schemas.microsoft.com/office/powerpoint/2010/main" val="891523774"/>
      </p:ext>
    </p:extLst>
  </p:cSld>
  <p:clrMapOvr>
    <a:masterClrMapping/>
  </p:clrMapOvr>
  <p:transition>
    <p:fad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389436" y="171460"/>
            <a:ext cx="8363938" cy="465512"/>
          </a:xfrm>
        </p:spPr>
        <p:txBody>
          <a:bodyPr/>
          <a:lstStyle/>
          <a:p>
            <a:r>
              <a:rPr lang="zh-CN" altLang="en-US" dirty="0" smtClean="0"/>
              <a:t>围绕</a:t>
            </a:r>
            <a:r>
              <a:rPr lang="en-US" altLang="zh-CN" dirty="0" smtClean="0"/>
              <a:t>Flume-</a:t>
            </a:r>
            <a:r>
              <a:rPr lang="en-US" altLang="zh-CN" dirty="0" err="1" smtClean="0"/>
              <a:t>ng</a:t>
            </a:r>
            <a:r>
              <a:rPr lang="zh-CN" altLang="en-US" dirty="0" smtClean="0"/>
              <a:t>的优化</a:t>
            </a:r>
            <a:endParaRPr lang="en-US" dirty="0"/>
          </a:p>
        </p:txBody>
      </p:sp>
      <p:sp>
        <p:nvSpPr>
          <p:cNvPr id="26" name="内容占位符 5"/>
          <p:cNvSpPr txBox="1">
            <a:spLocks/>
          </p:cNvSpPr>
          <p:nvPr/>
        </p:nvSpPr>
        <p:spPr>
          <a:xfrm>
            <a:off x="381000" y="666750"/>
            <a:ext cx="8363938" cy="2979277"/>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Tx/>
              <a:buNone/>
            </a:pPr>
            <a:endParaRPr lang="en-US" altLang="zh-CN" dirty="0" smtClean="0"/>
          </a:p>
        </p:txBody>
      </p:sp>
      <p:grpSp>
        <p:nvGrpSpPr>
          <p:cNvPr id="30" name="组合 29"/>
          <p:cNvGrpSpPr/>
          <p:nvPr/>
        </p:nvGrpSpPr>
        <p:grpSpPr>
          <a:xfrm>
            <a:off x="914400" y="1756666"/>
            <a:ext cx="7315200" cy="3177284"/>
            <a:chOff x="948249" y="2175768"/>
            <a:chExt cx="7800215" cy="4061544"/>
          </a:xfrm>
        </p:grpSpPr>
        <p:sp>
          <p:nvSpPr>
            <p:cNvPr id="31" name="矩形 30"/>
            <p:cNvSpPr/>
            <p:nvPr/>
          </p:nvSpPr>
          <p:spPr>
            <a:xfrm>
              <a:off x="948249" y="2175768"/>
              <a:ext cx="7800215" cy="406154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32" name="Picture 2"/>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2280989" y="2189187"/>
              <a:ext cx="6467475" cy="404812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3" name="矩形 32"/>
            <p:cNvSpPr/>
            <p:nvPr/>
          </p:nvSpPr>
          <p:spPr>
            <a:xfrm>
              <a:off x="1273258" y="2506513"/>
              <a:ext cx="576063" cy="3442767"/>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dirty="0" smtClean="0"/>
                <a:t>结构化日志</a:t>
              </a:r>
              <a:endParaRPr lang="zh-CN" altLang="en-US" sz="3200" dirty="0"/>
            </a:p>
          </p:txBody>
        </p:sp>
      </p:grpSp>
      <p:grpSp>
        <p:nvGrpSpPr>
          <p:cNvPr id="34" name="组合 33"/>
          <p:cNvGrpSpPr/>
          <p:nvPr/>
        </p:nvGrpSpPr>
        <p:grpSpPr>
          <a:xfrm>
            <a:off x="1905000" y="2172046"/>
            <a:ext cx="6036200" cy="2351960"/>
            <a:chOff x="1952010" y="2621235"/>
            <a:chExt cx="6436414" cy="3006527"/>
          </a:xfrm>
        </p:grpSpPr>
        <p:sp>
          <p:nvSpPr>
            <p:cNvPr id="35" name="矩形 34"/>
            <p:cNvSpPr/>
            <p:nvPr/>
          </p:nvSpPr>
          <p:spPr>
            <a:xfrm>
              <a:off x="1952010" y="2621235"/>
              <a:ext cx="6436413" cy="294611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6" name="Picture 3"/>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187774" y="2636912"/>
              <a:ext cx="5200650" cy="2990850"/>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37" name="矩形 36"/>
            <p:cNvSpPr/>
            <p:nvPr/>
          </p:nvSpPr>
          <p:spPr>
            <a:xfrm>
              <a:off x="2269721" y="2794545"/>
              <a:ext cx="576063" cy="2722687"/>
            </a:xfrm>
            <a:prstGeom prst="rect">
              <a:avLst/>
            </a:prstGeom>
            <a:noFill/>
            <a:ln>
              <a:solidFill>
                <a:schemeClr val="tx2"/>
              </a:solid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3200" dirty="0" smtClean="0"/>
                <a:t>多点监控</a:t>
              </a:r>
              <a:endParaRPr lang="zh-CN" altLang="en-US" sz="3200" dirty="0"/>
            </a:p>
          </p:txBody>
        </p:sp>
      </p:grpSp>
      <p:sp>
        <p:nvSpPr>
          <p:cNvPr id="48" name="内容占位符 5"/>
          <p:cNvSpPr txBox="1">
            <a:spLocks/>
          </p:cNvSpPr>
          <p:nvPr/>
        </p:nvSpPr>
        <p:spPr>
          <a:xfrm>
            <a:off x="304800" y="742950"/>
            <a:ext cx="8458200" cy="914400"/>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2"/>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2"/>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2"/>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2"/>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sz="1400" dirty="0" smtClean="0"/>
              <a:t>以</a:t>
            </a:r>
            <a:r>
              <a:rPr lang="en-US" altLang="zh-CN" sz="1400" dirty="0" err="1" smtClean="0"/>
              <a:t>AvroFile</a:t>
            </a:r>
            <a:r>
              <a:rPr lang="zh-CN" altLang="en-US" sz="1400" dirty="0" smtClean="0"/>
              <a:t>为缓存的</a:t>
            </a:r>
            <a:r>
              <a:rPr lang="en-US" altLang="zh-CN" sz="1400" dirty="0" err="1" smtClean="0"/>
              <a:t>FileChannelPlus</a:t>
            </a:r>
            <a:r>
              <a:rPr lang="zh-CN" altLang="en-US" sz="1400" dirty="0" smtClean="0"/>
              <a:t>，极大的提升速度</a:t>
            </a:r>
            <a:r>
              <a:rPr lang="en-US" altLang="zh-CN" sz="1400" dirty="0" smtClean="0"/>
              <a:t>&amp;</a:t>
            </a:r>
            <a:r>
              <a:rPr lang="zh-CN" altLang="en-US" sz="1400" dirty="0" smtClean="0"/>
              <a:t>稳定性</a:t>
            </a:r>
            <a:endParaRPr lang="en-US" altLang="zh-CN" sz="1400" dirty="0" smtClean="0"/>
          </a:p>
          <a:p>
            <a:r>
              <a:rPr lang="zh-CN" altLang="en-US" sz="1400" dirty="0" smtClean="0"/>
              <a:t>支持</a:t>
            </a:r>
            <a:r>
              <a:rPr lang="en-US" altLang="zh-CN" sz="1400" dirty="0" smtClean="0"/>
              <a:t>Stable</a:t>
            </a:r>
            <a:r>
              <a:rPr lang="zh-CN" altLang="en-US" sz="1400" dirty="0" smtClean="0"/>
              <a:t>的改进版</a:t>
            </a:r>
            <a:r>
              <a:rPr lang="en-US" altLang="zh-CN" sz="1400" dirty="0" smtClean="0"/>
              <a:t>HDFS-Sink</a:t>
            </a:r>
          </a:p>
          <a:p>
            <a:r>
              <a:rPr lang="zh-CN" altLang="en-US" sz="1400" dirty="0" smtClean="0"/>
              <a:t>分布式节点监控</a:t>
            </a:r>
            <a:r>
              <a:rPr lang="en-US" altLang="zh-CN" sz="1400" dirty="0" smtClean="0"/>
              <a:t>&amp;</a:t>
            </a:r>
            <a:r>
              <a:rPr lang="zh-CN" altLang="en-US" sz="1400" dirty="0" smtClean="0"/>
              <a:t>智能配置管理服务，弥补</a:t>
            </a:r>
            <a:r>
              <a:rPr lang="en-US" altLang="zh-CN" sz="1400" dirty="0" smtClean="0"/>
              <a:t>Flume-</a:t>
            </a:r>
            <a:r>
              <a:rPr lang="en-US" altLang="zh-CN" sz="1400" dirty="0" err="1" smtClean="0"/>
              <a:t>ng</a:t>
            </a:r>
            <a:r>
              <a:rPr lang="zh-CN" altLang="en-US" sz="1400" dirty="0" smtClean="0"/>
              <a:t>配置管理复杂的问题</a:t>
            </a:r>
            <a:endParaRPr lang="en-US" altLang="zh-CN" sz="1400" dirty="0" smtClean="0"/>
          </a:p>
          <a:p>
            <a:r>
              <a:rPr lang="zh-CN" altLang="en-US" sz="1400" dirty="0" smtClean="0"/>
              <a:t>支持多语言的</a:t>
            </a:r>
            <a:r>
              <a:rPr lang="en-US" altLang="zh-CN" sz="1400" dirty="0" err="1" smtClean="0"/>
              <a:t>Loglib</a:t>
            </a:r>
            <a:endParaRPr lang="en-US" altLang="zh-CN" sz="1400" dirty="0" smtClean="0"/>
          </a:p>
        </p:txBody>
      </p:sp>
    </p:spTree>
    <p:extLst>
      <p:ext uri="{BB962C8B-B14F-4D97-AF65-F5344CB8AC3E}">
        <p14:creationId xmlns="" xmlns:p14="http://schemas.microsoft.com/office/powerpoint/2010/main" val="89152377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wheel(1)">
                                      <p:cBhvr>
                                        <p:cTn id="7" dur="20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32" presetClass="emph" presetSubtype="0" fill="hold" nodeType="clickEffect">
                                  <p:stCondLst>
                                    <p:cond delay="0"/>
                                  </p:stCondLst>
                                  <p:childTnLst>
                                    <p:animRot by="120000">
                                      <p:cBhvr>
                                        <p:cTn id="11" dur="100" fill="hold">
                                          <p:stCondLst>
                                            <p:cond delay="0"/>
                                          </p:stCondLst>
                                        </p:cTn>
                                        <p:tgtEl>
                                          <p:spTgt spid="30"/>
                                        </p:tgtEl>
                                        <p:attrNameLst>
                                          <p:attrName>r</p:attrName>
                                        </p:attrNameLst>
                                      </p:cBhvr>
                                    </p:animRot>
                                    <p:animRot by="-240000">
                                      <p:cBhvr>
                                        <p:cTn id="12" dur="200" fill="hold">
                                          <p:stCondLst>
                                            <p:cond delay="200"/>
                                          </p:stCondLst>
                                        </p:cTn>
                                        <p:tgtEl>
                                          <p:spTgt spid="30"/>
                                        </p:tgtEl>
                                        <p:attrNameLst>
                                          <p:attrName>r</p:attrName>
                                        </p:attrNameLst>
                                      </p:cBhvr>
                                    </p:animRot>
                                    <p:animRot by="240000">
                                      <p:cBhvr>
                                        <p:cTn id="13" dur="200" fill="hold">
                                          <p:stCondLst>
                                            <p:cond delay="400"/>
                                          </p:stCondLst>
                                        </p:cTn>
                                        <p:tgtEl>
                                          <p:spTgt spid="30"/>
                                        </p:tgtEl>
                                        <p:attrNameLst>
                                          <p:attrName>r</p:attrName>
                                        </p:attrNameLst>
                                      </p:cBhvr>
                                    </p:animRot>
                                    <p:animRot by="-240000">
                                      <p:cBhvr>
                                        <p:cTn id="14" dur="200" fill="hold">
                                          <p:stCondLst>
                                            <p:cond delay="600"/>
                                          </p:stCondLst>
                                        </p:cTn>
                                        <p:tgtEl>
                                          <p:spTgt spid="30"/>
                                        </p:tgtEl>
                                        <p:attrNameLst>
                                          <p:attrName>r</p:attrName>
                                        </p:attrNameLst>
                                      </p:cBhvr>
                                    </p:animRot>
                                    <p:animRot by="120000">
                                      <p:cBhvr>
                                        <p:cTn id="15" dur="200" fill="hold">
                                          <p:stCondLst>
                                            <p:cond delay="800"/>
                                          </p:stCondLst>
                                        </p:cTn>
                                        <p:tgtEl>
                                          <p:spTgt spid="30"/>
                                        </p:tgtEl>
                                        <p:attrNameLst>
                                          <p:attrName>r</p:attrName>
                                        </p:attrNameLst>
                                      </p:cBhvr>
                                    </p:animRo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nodeType="clickEffect">
                                  <p:stCondLst>
                                    <p:cond delay="0"/>
                                  </p:stCondLst>
                                  <p:childTnLst>
                                    <p:animEffect transition="out" filter="fade">
                                      <p:cBhvr>
                                        <p:cTn id="19" dur="500"/>
                                        <p:tgtEl>
                                          <p:spTgt spid="30"/>
                                        </p:tgtEl>
                                      </p:cBhvr>
                                    </p:animEffect>
                                    <p:set>
                                      <p:cBhvr>
                                        <p:cTn id="20" dur="1" fill="hold">
                                          <p:stCondLst>
                                            <p:cond delay="499"/>
                                          </p:stCondLst>
                                        </p:cTn>
                                        <p:tgtEl>
                                          <p:spTgt spid="30"/>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34"/>
                                        </p:tgtEl>
                                        <p:attrNameLst>
                                          <p:attrName>style.visibility</p:attrName>
                                        </p:attrNameLst>
                                      </p:cBhvr>
                                      <p:to>
                                        <p:strVal val="visible"/>
                                      </p:to>
                                    </p:set>
                                    <p:animEffect transition="in" filter="fade">
                                      <p:cBhvr>
                                        <p:cTn id="25" dur="1000"/>
                                        <p:tgtEl>
                                          <p:spTgt spid="34"/>
                                        </p:tgtEl>
                                      </p:cBhvr>
                                    </p:animEffect>
                                    <p:anim calcmode="lin" valueType="num">
                                      <p:cBhvr>
                                        <p:cTn id="26" dur="1000" fill="hold"/>
                                        <p:tgtEl>
                                          <p:spTgt spid="34"/>
                                        </p:tgtEl>
                                        <p:attrNameLst>
                                          <p:attrName>ppt_x</p:attrName>
                                        </p:attrNameLst>
                                      </p:cBhvr>
                                      <p:tavLst>
                                        <p:tav tm="0">
                                          <p:val>
                                            <p:strVal val="#ppt_x"/>
                                          </p:val>
                                        </p:tav>
                                        <p:tav tm="100000">
                                          <p:val>
                                            <p:strVal val="#ppt_x"/>
                                          </p:val>
                                        </p:tav>
                                      </p:tavLst>
                                    </p:anim>
                                    <p:anim calcmode="lin" valueType="num">
                                      <p:cBhvr>
                                        <p:cTn id="27"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ross 10"/>
          <p:cNvSpPr/>
          <p:nvPr/>
        </p:nvSpPr>
        <p:spPr bwMode="auto">
          <a:xfrm>
            <a:off x="2667000" y="1276350"/>
            <a:ext cx="685800" cy="609600"/>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nvGrpSpPr>
          <p:cNvPr id="4" name="组合 14"/>
          <p:cNvGrpSpPr/>
          <p:nvPr/>
        </p:nvGrpSpPr>
        <p:grpSpPr>
          <a:xfrm>
            <a:off x="3505200" y="1352550"/>
            <a:ext cx="1371600" cy="685800"/>
            <a:chOff x="3352800" y="1733550"/>
            <a:chExt cx="1371600" cy="685800"/>
          </a:xfrm>
        </p:grpSpPr>
        <p:pic>
          <p:nvPicPr>
            <p:cNvPr id="9" name="Picture 2" descr="C:\Users\Administrator\Desktop\bigdata图标\avro-logo.png"/>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3352800" y="1733550"/>
              <a:ext cx="1371600"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3352800" y="2234684"/>
              <a:ext cx="1371600" cy="184666"/>
            </a:xfrm>
            <a:prstGeom prst="rect">
              <a:avLst/>
            </a:prstGeom>
            <a:noFill/>
          </p:spPr>
          <p:txBody>
            <a:bodyPr wrap="square" lIns="0" tIns="0" rIns="0" bIns="0" rtlCol="0">
              <a:spAutoFit/>
            </a:bodyPr>
            <a:lstStyle/>
            <a:p>
              <a:pPr algn="ctr"/>
              <a:r>
                <a:rPr lang="en-US" altLang="zh-CN" sz="1200" dirty="0" smtClean="0">
                  <a:solidFill>
                    <a:schemeClr val="tx1">
                      <a:alpha val="99000"/>
                    </a:schemeClr>
                  </a:solidFill>
                </a:rPr>
                <a:t>Avro-</a:t>
              </a:r>
              <a:r>
                <a:rPr lang="en-US" altLang="zh-CN" sz="1200" dirty="0" err="1" smtClean="0">
                  <a:solidFill>
                    <a:schemeClr val="tx1">
                      <a:alpha val="99000"/>
                    </a:schemeClr>
                  </a:solidFill>
                </a:rPr>
                <a:t>Mapreduce</a:t>
              </a:r>
              <a:endParaRPr lang="en-US" sz="1200" dirty="0">
                <a:solidFill>
                  <a:schemeClr val="tx1">
                    <a:alpha val="99000"/>
                  </a:schemeClr>
                </a:solidFill>
              </a:endParaRPr>
            </a:p>
          </p:txBody>
        </p:sp>
      </p:grpSp>
      <p:sp>
        <p:nvSpPr>
          <p:cNvPr id="17" name="Cross 10"/>
          <p:cNvSpPr/>
          <p:nvPr/>
        </p:nvSpPr>
        <p:spPr bwMode="auto">
          <a:xfrm>
            <a:off x="5029200" y="1276350"/>
            <a:ext cx="685800" cy="609600"/>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pic>
        <p:nvPicPr>
          <p:cNvPr id="15" name="Picture 7" descr="C:\Users\Administrator\Desktop\flume-logo.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1676400" y="1123950"/>
            <a:ext cx="836424" cy="836424"/>
          </a:xfrm>
          <a:prstGeom prst="rect">
            <a:avLst/>
          </a:prstGeom>
          <a:noFill/>
          <a:extLst>
            <a:ext uri="{909E8E84-426E-40dd-AFC4-6F175D3DCCD1}">
              <a14:hiddenFill xmlns="" xmlns:a14="http://schemas.microsoft.com/office/drawing/2010/main">
                <a:solidFill>
                  <a:srgbClr val="FFFFFF"/>
                </a:solidFill>
              </a14:hiddenFill>
            </a:ext>
          </a:extLst>
        </p:spPr>
      </p:pic>
      <p:sp>
        <p:nvSpPr>
          <p:cNvPr id="192514" name="AutoShape 2" descr="http://lucene.apache.org/solr/assets/images/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6" name="AutoShape 4" descr="http://lucene.apache.org/solr/assets/images/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18" name="AutoShape 6" descr="http://lucene.apache.org/solr/assets/images/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192520" name="AutoShape 8" descr="http://lucene.apache.org/solr/assets/images/logo.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192521" name="Picture 9"/>
          <p:cNvPicPr>
            <a:picLocks noChangeAspect="1" noChangeArrowheads="1"/>
          </p:cNvPicPr>
          <p:nvPr/>
        </p:nvPicPr>
        <p:blipFill>
          <a:blip r:embed="rId5"/>
          <a:srcRect/>
          <a:stretch>
            <a:fillRect/>
          </a:stretch>
        </p:blipFill>
        <p:spPr bwMode="auto">
          <a:xfrm>
            <a:off x="6019800" y="1200150"/>
            <a:ext cx="1219200" cy="712013"/>
          </a:xfrm>
          <a:prstGeom prst="rect">
            <a:avLst/>
          </a:prstGeom>
          <a:noFill/>
          <a:ln w="9525">
            <a:noFill/>
            <a:miter lim="800000"/>
            <a:headEnd/>
            <a:tailEnd/>
          </a:ln>
        </p:spPr>
      </p:pic>
      <p:sp>
        <p:nvSpPr>
          <p:cNvPr id="18" name="矩形 17"/>
          <p:cNvSpPr/>
          <p:nvPr/>
        </p:nvSpPr>
        <p:spPr bwMode="auto">
          <a:xfrm>
            <a:off x="1371600" y="2190750"/>
            <a:ext cx="6858000" cy="15240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grpSp>
        <p:nvGrpSpPr>
          <p:cNvPr id="31" name="组合 30"/>
          <p:cNvGrpSpPr/>
          <p:nvPr/>
        </p:nvGrpSpPr>
        <p:grpSpPr>
          <a:xfrm>
            <a:off x="3733800" y="2571750"/>
            <a:ext cx="1773380" cy="1486202"/>
            <a:chOff x="3048000" y="4605797"/>
            <a:chExt cx="1773380" cy="1486202"/>
          </a:xfrm>
        </p:grpSpPr>
        <p:grpSp>
          <p:nvGrpSpPr>
            <p:cNvPr id="23" name="Group 24"/>
            <p:cNvGrpSpPr/>
            <p:nvPr/>
          </p:nvGrpSpPr>
          <p:grpSpPr>
            <a:xfrm>
              <a:off x="3048000" y="4605797"/>
              <a:ext cx="1773380" cy="1486202"/>
              <a:chOff x="9136595" y="3001266"/>
              <a:chExt cx="2363891" cy="2004564"/>
            </a:xfrm>
          </p:grpSpPr>
          <p:sp>
            <p:nvSpPr>
              <p:cNvPr id="26" name="Rectangle 5"/>
              <p:cNvSpPr/>
              <p:nvPr/>
            </p:nvSpPr>
            <p:spPr bwMode="auto">
              <a:xfrm>
                <a:off x="9208667" y="3106737"/>
                <a:ext cx="2219746" cy="150376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algn="ctr" defTabSz="685666" fontAlgn="base">
                  <a:spcBef>
                    <a:spcPct val="0"/>
                  </a:spcBef>
                  <a:spcAft>
                    <a:spcPct val="0"/>
                  </a:spcAft>
                </a:pPr>
                <a:r>
                  <a:rPr lang="zh-CN" altLang="en-US" dirty="0">
                    <a:gradFill>
                      <a:gsLst>
                        <a:gs pos="0">
                          <a:srgbClr val="FFFFFF"/>
                        </a:gs>
                        <a:gs pos="100000">
                          <a:srgbClr val="FFFFFF"/>
                        </a:gs>
                      </a:gsLst>
                      <a:lin ang="5400000" scaled="0"/>
                    </a:gradFill>
                  </a:rPr>
                  <a:t>云</a:t>
                </a:r>
                <a:r>
                  <a:rPr lang="zh-CN" altLang="en-US" dirty="0" smtClean="0">
                    <a:gradFill>
                      <a:gsLst>
                        <a:gs pos="0">
                          <a:srgbClr val="FFFFFF"/>
                        </a:gs>
                        <a:gs pos="100000">
                          <a:srgbClr val="FFFFFF"/>
                        </a:gs>
                      </a:gsLst>
                      <a:lin ang="5400000" scaled="0"/>
                    </a:gradFill>
                  </a:rPr>
                  <a:t>知道</a:t>
                </a:r>
                <a:endParaRPr lang="en-US" dirty="0">
                  <a:gradFill>
                    <a:gsLst>
                      <a:gs pos="0">
                        <a:srgbClr val="FFFFFF"/>
                      </a:gs>
                      <a:gs pos="100000">
                        <a:srgbClr val="FFFFFF"/>
                      </a:gs>
                    </a:gsLst>
                    <a:lin ang="5400000" scaled="0"/>
                  </a:gradFill>
                </a:endParaRPr>
              </a:p>
            </p:txBody>
          </p:sp>
          <p:sp>
            <p:nvSpPr>
              <p:cNvPr id="27" name="Freeform 88"/>
              <p:cNvSpPr>
                <a:spLocks noEditPoints="1"/>
              </p:cNvSpPr>
              <p:nvPr/>
            </p:nvSpPr>
            <p:spPr bwMode="black">
              <a:xfrm>
                <a:off x="9136595" y="3001266"/>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r" defTabSz="555629"/>
                <a:endParaRPr lang="en-US" spc="-92" dirty="0">
                  <a:solidFill>
                    <a:srgbClr val="FFFFFF">
                      <a:lumMod val="50000"/>
                    </a:srgbClr>
                  </a:solidFill>
                  <a:latin typeface="Segoe Light" pitchFamily="34" charset="0"/>
                </a:endParaRPr>
              </a:p>
            </p:txBody>
          </p:sp>
        </p:grpSp>
        <p:sp>
          <p:nvSpPr>
            <p:cNvPr id="24" name="Freeform 84"/>
            <p:cNvSpPr>
              <a:spLocks noEditPoints="1"/>
            </p:cNvSpPr>
            <p:nvPr/>
          </p:nvSpPr>
          <p:spPr bwMode="auto">
            <a:xfrm>
              <a:off x="3820298" y="4831565"/>
              <a:ext cx="370702" cy="362412"/>
            </a:xfrm>
            <a:custGeom>
              <a:avLst/>
              <a:gdLst>
                <a:gd name="T0" fmla="*/ 314 w 314"/>
                <a:gd name="T1" fmla="*/ 301 h 311"/>
                <a:gd name="T2" fmla="*/ 189 w 314"/>
                <a:gd name="T3" fmla="*/ 176 h 311"/>
                <a:gd name="T4" fmla="*/ 214 w 314"/>
                <a:gd name="T5" fmla="*/ 107 h 311"/>
                <a:gd name="T6" fmla="*/ 107 w 314"/>
                <a:gd name="T7" fmla="*/ 0 h 311"/>
                <a:gd name="T8" fmla="*/ 0 w 314"/>
                <a:gd name="T9" fmla="*/ 107 h 311"/>
                <a:gd name="T10" fmla="*/ 107 w 314"/>
                <a:gd name="T11" fmla="*/ 215 h 311"/>
                <a:gd name="T12" fmla="*/ 179 w 314"/>
                <a:gd name="T13" fmla="*/ 186 h 311"/>
                <a:gd name="T14" fmla="*/ 304 w 314"/>
                <a:gd name="T15" fmla="*/ 311 h 311"/>
                <a:gd name="T16" fmla="*/ 314 w 314"/>
                <a:gd name="T17" fmla="*/ 301 h 311"/>
                <a:gd name="T18" fmla="*/ 107 w 314"/>
                <a:gd name="T19" fmla="*/ 200 h 311"/>
                <a:gd name="T20" fmla="*/ 14 w 314"/>
                <a:gd name="T21" fmla="*/ 107 h 311"/>
                <a:gd name="T22" fmla="*/ 107 w 314"/>
                <a:gd name="T23" fmla="*/ 15 h 311"/>
                <a:gd name="T24" fmla="*/ 199 w 314"/>
                <a:gd name="T25" fmla="*/ 107 h 311"/>
                <a:gd name="T26" fmla="*/ 107 w 314"/>
                <a:gd name="T27" fmla="*/ 2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1">
                  <a:moveTo>
                    <a:pt x="314" y="301"/>
                  </a:moveTo>
                  <a:cubicBezTo>
                    <a:pt x="189" y="176"/>
                    <a:pt x="189" y="176"/>
                    <a:pt x="189" y="176"/>
                  </a:cubicBezTo>
                  <a:cubicBezTo>
                    <a:pt x="205" y="157"/>
                    <a:pt x="214" y="133"/>
                    <a:pt x="214" y="107"/>
                  </a:cubicBezTo>
                  <a:cubicBezTo>
                    <a:pt x="214" y="48"/>
                    <a:pt x="166" y="0"/>
                    <a:pt x="107" y="0"/>
                  </a:cubicBezTo>
                  <a:cubicBezTo>
                    <a:pt x="48" y="0"/>
                    <a:pt x="0" y="48"/>
                    <a:pt x="0" y="107"/>
                  </a:cubicBezTo>
                  <a:cubicBezTo>
                    <a:pt x="0" y="167"/>
                    <a:pt x="48" y="215"/>
                    <a:pt x="107" y="215"/>
                  </a:cubicBezTo>
                  <a:cubicBezTo>
                    <a:pt x="135" y="215"/>
                    <a:pt x="160" y="204"/>
                    <a:pt x="179" y="186"/>
                  </a:cubicBezTo>
                  <a:cubicBezTo>
                    <a:pt x="304" y="311"/>
                    <a:pt x="304" y="311"/>
                    <a:pt x="304" y="311"/>
                  </a:cubicBezTo>
                  <a:lnTo>
                    <a:pt x="314" y="301"/>
                  </a:lnTo>
                  <a:close/>
                  <a:moveTo>
                    <a:pt x="107" y="200"/>
                  </a:moveTo>
                  <a:cubicBezTo>
                    <a:pt x="56" y="200"/>
                    <a:pt x="14" y="158"/>
                    <a:pt x="14" y="107"/>
                  </a:cubicBezTo>
                  <a:cubicBezTo>
                    <a:pt x="14" y="57"/>
                    <a:pt x="56" y="15"/>
                    <a:pt x="107" y="15"/>
                  </a:cubicBezTo>
                  <a:cubicBezTo>
                    <a:pt x="158" y="15"/>
                    <a:pt x="199" y="57"/>
                    <a:pt x="199" y="107"/>
                  </a:cubicBezTo>
                  <a:cubicBezTo>
                    <a:pt x="199" y="158"/>
                    <a:pt x="158" y="200"/>
                    <a:pt x="107" y="200"/>
                  </a:cubicBezTo>
                  <a:close/>
                </a:path>
              </a:pathLst>
            </a:custGeom>
            <a:solidFill>
              <a:schemeClr val="accent3"/>
            </a:solidFill>
            <a:ln>
              <a:noFill/>
            </a:ln>
          </p:spPr>
          <p:txBody>
            <a:bodyPr vert="horz" wrap="square" lIns="68571" tIns="34286" rIns="68571" bIns="34286" numCol="1" anchor="t" anchorCtr="0" compatLnSpc="1">
              <a:prstTxWarp prst="textNoShape">
                <a:avLst/>
              </a:prstTxWarp>
            </a:bodyPr>
            <a:lstStyle/>
            <a:p>
              <a:endParaRPr lang="en-US"/>
            </a:p>
          </p:txBody>
        </p:sp>
        <p:sp>
          <p:nvSpPr>
            <p:cNvPr id="25" name="Freeform 77"/>
            <p:cNvSpPr>
              <a:spLocks noEditPoints="1"/>
            </p:cNvSpPr>
            <p:nvPr/>
          </p:nvSpPr>
          <p:spPr bwMode="auto">
            <a:xfrm>
              <a:off x="3703891" y="5132874"/>
              <a:ext cx="487109" cy="330318"/>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accent4"/>
            </a:solidFill>
            <a:ln>
              <a:noFill/>
            </a:ln>
          </p:spPr>
          <p:txBody>
            <a:bodyPr vert="horz" wrap="square" lIns="68571" tIns="34286" rIns="68571" bIns="34286" numCol="1" anchor="t" anchorCtr="0" compatLnSpc="1">
              <a:prstTxWarp prst="textNoShape">
                <a:avLst/>
              </a:prstTxWarp>
            </a:bodyPr>
            <a:lstStyle/>
            <a:p>
              <a:endParaRPr lang="en-US"/>
            </a:p>
          </p:txBody>
        </p:sp>
      </p:grpSp>
      <p:sp>
        <p:nvSpPr>
          <p:cNvPr id="32" name="TextBox 31"/>
          <p:cNvSpPr txBox="1"/>
          <p:nvPr/>
        </p:nvSpPr>
        <p:spPr>
          <a:xfrm>
            <a:off x="3733800" y="4171950"/>
            <a:ext cx="1752600" cy="184666"/>
          </a:xfrm>
          <a:prstGeom prst="rect">
            <a:avLst/>
          </a:prstGeom>
          <a:noFill/>
        </p:spPr>
        <p:txBody>
          <a:bodyPr wrap="square" lIns="0" tIns="0" rIns="0" bIns="0" rtlCol="0">
            <a:spAutoFit/>
          </a:bodyPr>
          <a:lstStyle/>
          <a:p>
            <a:pPr algn="ctr"/>
            <a:r>
              <a:rPr lang="zh-CN" altLang="en-US" sz="1200" dirty="0" smtClean="0">
                <a:solidFill>
                  <a:schemeClr val="tx1">
                    <a:alpha val="99000"/>
                  </a:schemeClr>
                </a:solidFill>
              </a:rPr>
              <a:t>实时日志检索系统</a:t>
            </a:r>
            <a:endParaRPr lang="en-US" sz="1200" dirty="0">
              <a:solidFill>
                <a:schemeClr val="tx1">
                  <a:alpha val="99000"/>
                </a:schemeClr>
              </a:solidFill>
            </a:endParaRPr>
          </a:p>
        </p:txBody>
      </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96144" y="22871"/>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cs typeface="Segoe UI" pitchFamily="34" charset="0"/>
              </a:rPr>
              <a:t>大数据技术发展</a:t>
            </a:r>
            <a:endParaRPr lang="en-US" altLang="zh-CN" sz="3200" dirty="0" smtClean="0">
              <a:latin typeface="+mn-ea"/>
              <a:cs typeface="Segoe UI" pitchFamily="34" charset="0"/>
            </a:endParaRPr>
          </a:p>
        </p:txBody>
      </p:sp>
      <p:sp>
        <p:nvSpPr>
          <p:cNvPr id="30" name="内容占位符 5"/>
          <p:cNvSpPr>
            <a:spLocks noGrp="1"/>
          </p:cNvSpPr>
          <p:nvPr>
            <p:ph idx="1"/>
          </p:nvPr>
        </p:nvSpPr>
        <p:spPr>
          <a:xfrm>
            <a:off x="381000" y="895350"/>
            <a:ext cx="8363938" cy="2165978"/>
          </a:xfrm>
        </p:spPr>
        <p:txBody>
          <a:bodyPr/>
          <a:lstStyle/>
          <a:p>
            <a:r>
              <a:rPr lang="zh-CN" altLang="en-US" dirty="0" smtClean="0"/>
              <a:t>大数据技术有哪些不足</a:t>
            </a:r>
            <a:endParaRPr lang="en-US" altLang="zh-CN" dirty="0" smtClean="0"/>
          </a:p>
          <a:p>
            <a:pPr lvl="1"/>
            <a:r>
              <a:rPr lang="zh-CN" altLang="en-US" dirty="0" smtClean="0"/>
              <a:t>大数据技术本身百花齐放，如何用好每项技术是个难题</a:t>
            </a:r>
            <a:endParaRPr lang="en-US" altLang="zh-CN" dirty="0" smtClean="0"/>
          </a:p>
          <a:p>
            <a:pPr lvl="1"/>
            <a:r>
              <a:rPr lang="zh-CN" altLang="en-US" dirty="0" smtClean="0"/>
              <a:t>大数据技术内部融合性不够</a:t>
            </a:r>
            <a:endParaRPr lang="en-US" altLang="zh-CN" dirty="0" smtClean="0"/>
          </a:p>
          <a:p>
            <a:pPr lvl="1"/>
            <a:r>
              <a:rPr lang="zh-CN" altLang="en-US" dirty="0" smtClean="0"/>
              <a:t>大数据技术与其他传统技术的融合性不够</a:t>
            </a:r>
            <a:endParaRPr lang="en-US" altLang="zh-CN" dirty="0" smtClean="0"/>
          </a:p>
          <a:p>
            <a:r>
              <a:rPr lang="zh-CN" altLang="en-US" dirty="0" smtClean="0"/>
              <a:t>我们缺少什么？</a:t>
            </a:r>
            <a:endParaRPr lang="en-US" altLang="zh-CN" dirty="0" smtClean="0"/>
          </a:p>
          <a:p>
            <a:pPr lvl="1"/>
            <a:r>
              <a:rPr lang="zh-CN" altLang="en-US" dirty="0" smtClean="0"/>
              <a:t>缺乏一个能融合现有大数据技术的技术</a:t>
            </a:r>
            <a:endParaRPr lang="zh-CN" altLang="en-US" dirty="0"/>
          </a:p>
        </p:txBody>
      </p:sp>
    </p:spTree>
    <p:extLst>
      <p:ext uri="{BB962C8B-B14F-4D97-AF65-F5344CB8AC3E}">
        <p14:creationId xmlns="" xmlns:p14="http://schemas.microsoft.com/office/powerpoint/2010/main" val="3049374274"/>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51520" y="141480"/>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latin typeface="+mn-ea"/>
              </a:rPr>
              <a:t>云知道数据流程图</a:t>
            </a:r>
            <a:endParaRPr lang="en-US" altLang="zh-CN" sz="3200" dirty="0" smtClean="0">
              <a:latin typeface="+mn-ea"/>
            </a:endParaRPr>
          </a:p>
        </p:txBody>
      </p:sp>
      <p:pic>
        <p:nvPicPr>
          <p:cNvPr id="2058" name="Picture 10"/>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251520" y="2038350"/>
            <a:ext cx="8712968" cy="2214246"/>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24" name="矩形 23"/>
          <p:cNvSpPr/>
          <p:nvPr/>
        </p:nvSpPr>
        <p:spPr>
          <a:xfrm>
            <a:off x="1842196" y="1006882"/>
            <a:ext cx="5186035" cy="553998"/>
          </a:xfrm>
          <a:prstGeom prst="rect">
            <a:avLst/>
          </a:prstGeom>
          <a:noFill/>
        </p:spPr>
        <p:txBody>
          <a:bodyPr wrap="none" lIns="91440" tIns="45720" rIns="91440" bIns="45720">
            <a:spAutoFit/>
          </a:bodyPr>
          <a:lstStyle/>
          <a:p>
            <a:pPr algn="ctr"/>
            <a:r>
              <a:rPr lang="zh-CN" altLang="en-US" sz="3000" dirty="0" smtClean="0">
                <a:ln w="18415" cmpd="sng">
                  <a:solidFill>
                    <a:srgbClr val="FFFFFF"/>
                  </a:solidFill>
                  <a:prstDash val="solid"/>
                </a:ln>
                <a:solidFill>
                  <a:srgbClr val="FFFFFF"/>
                </a:solidFill>
                <a:latin typeface="+mn-ea"/>
              </a:rPr>
              <a:t>日志收集与日志检索融为一体</a:t>
            </a:r>
            <a:endParaRPr lang="zh-CN" altLang="en-US" sz="3000" dirty="0">
              <a:ln w="18415" cmpd="sng">
                <a:solidFill>
                  <a:srgbClr val="FFFFFF"/>
                </a:solidFill>
                <a:prstDash val="solid"/>
              </a:ln>
              <a:solidFill>
                <a:srgbClr val="FFFFFF"/>
              </a:solidFill>
              <a:latin typeface="+mn-ea"/>
            </a:endParaRPr>
          </a:p>
        </p:txBody>
      </p:sp>
    </p:spTree>
    <p:extLst>
      <p:ext uri="{BB962C8B-B14F-4D97-AF65-F5344CB8AC3E}">
        <p14:creationId xmlns="" xmlns:p14="http://schemas.microsoft.com/office/powerpoint/2010/main" val="2772393585"/>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2"/>
          <p:cNvSpPr txBox="1">
            <a:spLocks/>
          </p:cNvSpPr>
          <p:nvPr/>
        </p:nvSpPr>
        <p:spPr>
          <a:xfrm>
            <a:off x="228600" y="133350"/>
            <a:ext cx="7704856" cy="720079"/>
          </a:xfrm>
          <a:prstGeom prst="rect">
            <a:avLst/>
          </a:prstGeom>
        </p:spPr>
        <p:txBody>
          <a:bodyPr vert="horz" lIns="91440" tIns="45720" rIns="91440" bIns="45720" rtlCol="0" anchor="ctr">
            <a:normAutofit fontScale="92500" lnSpcReduction="20000"/>
          </a:bodyPr>
          <a:lstStyle/>
          <a:p>
            <a:pPr marL="285750" indent="-285750">
              <a:lnSpc>
                <a:spcPct val="150000"/>
              </a:lnSpc>
            </a:pPr>
            <a:r>
              <a:rPr lang="zh-CN" altLang="en-US" sz="3200" dirty="0" smtClean="0">
                <a:solidFill>
                  <a:srgbClr val="FFFFFF"/>
                </a:solidFill>
                <a:latin typeface="+mn-ea"/>
              </a:rPr>
              <a:t>云知道</a:t>
            </a:r>
            <a:endParaRPr lang="en-US" altLang="zh-CN" sz="3200" dirty="0" smtClean="0">
              <a:solidFill>
                <a:srgbClr val="FFFFFF"/>
              </a:solidFill>
              <a:latin typeface="+mn-ea"/>
            </a:endParaRPr>
          </a:p>
        </p:txBody>
      </p:sp>
      <p:grpSp>
        <p:nvGrpSpPr>
          <p:cNvPr id="5" name="组合 1"/>
          <p:cNvGrpSpPr/>
          <p:nvPr/>
        </p:nvGrpSpPr>
        <p:grpSpPr>
          <a:xfrm>
            <a:off x="1676400" y="1123950"/>
            <a:ext cx="2113382" cy="3743356"/>
            <a:chOff x="5286184" y="1188610"/>
            <a:chExt cx="2113382" cy="3743356"/>
          </a:xfrm>
        </p:grpSpPr>
        <p:sp>
          <p:nvSpPr>
            <p:cNvPr id="13" name="Rectangle 10"/>
            <p:cNvSpPr/>
            <p:nvPr/>
          </p:nvSpPr>
          <p:spPr bwMode="auto">
            <a:xfrm>
              <a:off x="5294350" y="1188610"/>
              <a:ext cx="2105216" cy="3743356"/>
            </a:xfrm>
            <a:prstGeom prst="rect">
              <a:avLst/>
            </a:prstGeom>
            <a:solidFill>
              <a:srgbClr val="E7B921"/>
            </a:solidFill>
            <a:ln w="9525" cap="flat" cmpd="sng" algn="ctr">
              <a:noFill/>
              <a:prstDash val="solid"/>
              <a:headEnd type="none" w="med" len="med"/>
              <a:tailEnd type="none" w="med" len="med"/>
            </a:ln>
            <a:effectLst/>
          </p:spPr>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defRPr/>
              </a:pPr>
              <a:endParaRPr lang="en-US" sz="1700" kern="0" dirty="0" smtClean="0">
                <a:gradFill>
                  <a:gsLst>
                    <a:gs pos="0">
                      <a:srgbClr val="FFFFFF"/>
                    </a:gs>
                    <a:gs pos="100000">
                      <a:srgbClr val="FFFFFF"/>
                    </a:gs>
                  </a:gsLst>
                  <a:lin ang="5400000" scaled="0"/>
                </a:gradFill>
              </a:endParaRPr>
            </a:p>
          </p:txBody>
        </p:sp>
        <p:sp>
          <p:nvSpPr>
            <p:cNvPr id="14" name="Rectangle 16"/>
            <p:cNvSpPr/>
            <p:nvPr/>
          </p:nvSpPr>
          <p:spPr>
            <a:xfrm>
              <a:off x="5294350" y="2536662"/>
              <a:ext cx="2097050" cy="343930"/>
            </a:xfrm>
            <a:prstGeom prst="rect">
              <a:avLst/>
            </a:prstGeom>
          </p:spPr>
          <p:txBody>
            <a:bodyPr wrap="square" lIns="68568" tIns="34285" rIns="68568" bIns="34285" anchor="b" anchorCtr="0">
              <a:spAutoFit/>
            </a:bodyPr>
            <a:lstStyle/>
            <a:p>
              <a:pPr algn="ctr" defTabSz="685663">
                <a:lnSpc>
                  <a:spcPct val="85000"/>
                </a:lnSpc>
                <a:defRPr/>
              </a:pPr>
              <a:r>
                <a:rPr lang="zh-CN" altLang="en-US" sz="2100" kern="0" spc="-53" dirty="0" smtClean="0">
                  <a:solidFill>
                    <a:srgbClr val="FFFFFF">
                      <a:alpha val="99000"/>
                    </a:srgbClr>
                  </a:solidFill>
                  <a:ea typeface="Segoe UI" pitchFamily="34" charset="0"/>
                  <a:cs typeface="Segoe UI" pitchFamily="34" charset="0"/>
                </a:rPr>
                <a:t>千亿级别</a:t>
              </a:r>
              <a:endParaRPr lang="en-US" altLang="zh-CN" sz="2100" kern="0" spc="-53" dirty="0" smtClean="0">
                <a:solidFill>
                  <a:srgbClr val="FFFFFF">
                    <a:alpha val="99000"/>
                  </a:srgbClr>
                </a:solidFill>
                <a:ea typeface="Segoe UI" pitchFamily="34" charset="0"/>
                <a:cs typeface="Segoe UI" pitchFamily="34" charset="0"/>
              </a:endParaRPr>
            </a:p>
          </p:txBody>
        </p:sp>
        <p:sp>
          <p:nvSpPr>
            <p:cNvPr id="15" name="Freeform 45"/>
            <p:cNvSpPr>
              <a:spLocks noEditPoints="1"/>
            </p:cNvSpPr>
            <p:nvPr/>
          </p:nvSpPr>
          <p:spPr bwMode="black">
            <a:xfrm>
              <a:off x="5922100" y="1511720"/>
              <a:ext cx="770908" cy="831430"/>
            </a:xfrm>
            <a:custGeom>
              <a:avLst/>
              <a:gdLst>
                <a:gd name="T0" fmla="*/ 135 w 140"/>
                <a:gd name="T1" fmla="*/ 85 h 151"/>
                <a:gd name="T2" fmla="*/ 140 w 140"/>
                <a:gd name="T3" fmla="*/ 96 h 151"/>
                <a:gd name="T4" fmla="*/ 134 w 140"/>
                <a:gd name="T5" fmla="*/ 106 h 151"/>
                <a:gd name="T6" fmla="*/ 137 w 140"/>
                <a:gd name="T7" fmla="*/ 117 h 151"/>
                <a:gd name="T8" fmla="*/ 129 w 140"/>
                <a:gd name="T9" fmla="*/ 128 h 151"/>
                <a:gd name="T10" fmla="*/ 128 w 140"/>
                <a:gd name="T11" fmla="*/ 137 h 151"/>
                <a:gd name="T12" fmla="*/ 116 w 140"/>
                <a:gd name="T13" fmla="*/ 148 h 151"/>
                <a:gd name="T14" fmla="*/ 65 w 140"/>
                <a:gd name="T15" fmla="*/ 148 h 151"/>
                <a:gd name="T16" fmla="*/ 33 w 140"/>
                <a:gd name="T17" fmla="*/ 142 h 151"/>
                <a:gd name="T18" fmla="*/ 33 w 140"/>
                <a:gd name="T19" fmla="*/ 82 h 151"/>
                <a:gd name="T20" fmla="*/ 34 w 140"/>
                <a:gd name="T21" fmla="*/ 82 h 151"/>
                <a:gd name="T22" fmla="*/ 34 w 140"/>
                <a:gd name="T23" fmla="*/ 82 h 151"/>
                <a:gd name="T24" fmla="*/ 37 w 140"/>
                <a:gd name="T25" fmla="*/ 82 h 151"/>
                <a:gd name="T26" fmla="*/ 60 w 140"/>
                <a:gd name="T27" fmla="*/ 48 h 151"/>
                <a:gd name="T28" fmla="*/ 68 w 140"/>
                <a:gd name="T29" fmla="*/ 39 h 151"/>
                <a:gd name="T30" fmla="*/ 81 w 140"/>
                <a:gd name="T31" fmla="*/ 3 h 151"/>
                <a:gd name="T32" fmla="*/ 97 w 140"/>
                <a:gd name="T33" fmla="*/ 8 h 151"/>
                <a:gd name="T34" fmla="*/ 99 w 140"/>
                <a:gd name="T35" fmla="*/ 35 h 151"/>
                <a:gd name="T36" fmla="*/ 90 w 140"/>
                <a:gd name="T37" fmla="*/ 60 h 151"/>
                <a:gd name="T38" fmla="*/ 130 w 140"/>
                <a:gd name="T39" fmla="*/ 62 h 151"/>
                <a:gd name="T40" fmla="*/ 140 w 140"/>
                <a:gd name="T41" fmla="*/ 77 h 151"/>
                <a:gd name="T42" fmla="*/ 135 w 140"/>
                <a:gd name="T43" fmla="*/ 85 h 151"/>
                <a:gd name="T44" fmla="*/ 30 w 140"/>
                <a:gd name="T45" fmla="*/ 137 h 151"/>
                <a:gd name="T46" fmla="*/ 30 w 140"/>
                <a:gd name="T47" fmla="*/ 137 h 151"/>
                <a:gd name="T48" fmla="*/ 30 w 140"/>
                <a:gd name="T49" fmla="*/ 82 h 151"/>
                <a:gd name="T50" fmla="*/ 23 w 140"/>
                <a:gd name="T51" fmla="*/ 76 h 151"/>
                <a:gd name="T52" fmla="*/ 7 w 140"/>
                <a:gd name="T53" fmla="*/ 76 h 151"/>
                <a:gd name="T54" fmla="*/ 0 w 140"/>
                <a:gd name="T55" fmla="*/ 82 h 151"/>
                <a:gd name="T56" fmla="*/ 0 w 140"/>
                <a:gd name="T57" fmla="*/ 137 h 151"/>
                <a:gd name="T58" fmla="*/ 7 w 140"/>
                <a:gd name="T59" fmla="*/ 144 h 151"/>
                <a:gd name="T60" fmla="*/ 23 w 140"/>
                <a:gd name="T61" fmla="*/ 144 h 151"/>
                <a:gd name="T62" fmla="*/ 30 w 140"/>
                <a:gd name="T63" fmla="*/ 137 h 1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40" h="151">
                  <a:moveTo>
                    <a:pt x="135" y="85"/>
                  </a:moveTo>
                  <a:cubicBezTo>
                    <a:pt x="135" y="88"/>
                    <a:pt x="140" y="93"/>
                    <a:pt x="140" y="96"/>
                  </a:cubicBezTo>
                  <a:cubicBezTo>
                    <a:pt x="140" y="99"/>
                    <a:pt x="134" y="103"/>
                    <a:pt x="134" y="106"/>
                  </a:cubicBezTo>
                  <a:cubicBezTo>
                    <a:pt x="133" y="109"/>
                    <a:pt x="137" y="114"/>
                    <a:pt x="137" y="117"/>
                  </a:cubicBezTo>
                  <a:cubicBezTo>
                    <a:pt x="137" y="121"/>
                    <a:pt x="130" y="125"/>
                    <a:pt x="129" y="128"/>
                  </a:cubicBezTo>
                  <a:cubicBezTo>
                    <a:pt x="128" y="130"/>
                    <a:pt x="129" y="135"/>
                    <a:pt x="128" y="137"/>
                  </a:cubicBezTo>
                  <a:cubicBezTo>
                    <a:pt x="127" y="141"/>
                    <a:pt x="120" y="147"/>
                    <a:pt x="116" y="148"/>
                  </a:cubicBezTo>
                  <a:cubicBezTo>
                    <a:pt x="104" y="151"/>
                    <a:pt x="65" y="148"/>
                    <a:pt x="65" y="148"/>
                  </a:cubicBezTo>
                  <a:cubicBezTo>
                    <a:pt x="65" y="148"/>
                    <a:pt x="65" y="148"/>
                    <a:pt x="33" y="142"/>
                  </a:cubicBezTo>
                  <a:cubicBezTo>
                    <a:pt x="33" y="142"/>
                    <a:pt x="33" y="142"/>
                    <a:pt x="33" y="82"/>
                  </a:cubicBezTo>
                  <a:cubicBezTo>
                    <a:pt x="33" y="82"/>
                    <a:pt x="33" y="82"/>
                    <a:pt x="34" y="82"/>
                  </a:cubicBezTo>
                  <a:cubicBezTo>
                    <a:pt x="34" y="82"/>
                    <a:pt x="34" y="82"/>
                    <a:pt x="34" y="82"/>
                  </a:cubicBezTo>
                  <a:cubicBezTo>
                    <a:pt x="34" y="82"/>
                    <a:pt x="34" y="82"/>
                    <a:pt x="37" y="82"/>
                  </a:cubicBezTo>
                  <a:cubicBezTo>
                    <a:pt x="41" y="81"/>
                    <a:pt x="49" y="75"/>
                    <a:pt x="60" y="48"/>
                  </a:cubicBezTo>
                  <a:cubicBezTo>
                    <a:pt x="61" y="44"/>
                    <a:pt x="65" y="42"/>
                    <a:pt x="68" y="39"/>
                  </a:cubicBezTo>
                  <a:cubicBezTo>
                    <a:pt x="75" y="34"/>
                    <a:pt x="79" y="27"/>
                    <a:pt x="81" y="3"/>
                  </a:cubicBezTo>
                  <a:cubicBezTo>
                    <a:pt x="81" y="0"/>
                    <a:pt x="91" y="1"/>
                    <a:pt x="97" y="8"/>
                  </a:cubicBezTo>
                  <a:cubicBezTo>
                    <a:pt x="102" y="14"/>
                    <a:pt x="102" y="26"/>
                    <a:pt x="99" y="35"/>
                  </a:cubicBezTo>
                  <a:cubicBezTo>
                    <a:pt x="96" y="41"/>
                    <a:pt x="87" y="55"/>
                    <a:pt x="90" y="60"/>
                  </a:cubicBezTo>
                  <a:cubicBezTo>
                    <a:pt x="90" y="60"/>
                    <a:pt x="124" y="59"/>
                    <a:pt x="130" y="62"/>
                  </a:cubicBezTo>
                  <a:cubicBezTo>
                    <a:pt x="134" y="63"/>
                    <a:pt x="140" y="72"/>
                    <a:pt x="140" y="77"/>
                  </a:cubicBezTo>
                  <a:cubicBezTo>
                    <a:pt x="140" y="79"/>
                    <a:pt x="136" y="83"/>
                    <a:pt x="135" y="85"/>
                  </a:cubicBezTo>
                  <a:close/>
                  <a:moveTo>
                    <a:pt x="30" y="137"/>
                  </a:moveTo>
                  <a:cubicBezTo>
                    <a:pt x="30" y="137"/>
                    <a:pt x="30" y="137"/>
                    <a:pt x="30" y="137"/>
                  </a:cubicBezTo>
                  <a:cubicBezTo>
                    <a:pt x="30" y="137"/>
                    <a:pt x="30" y="137"/>
                    <a:pt x="30" y="82"/>
                  </a:cubicBezTo>
                  <a:cubicBezTo>
                    <a:pt x="30" y="79"/>
                    <a:pt x="27" y="76"/>
                    <a:pt x="23" y="76"/>
                  </a:cubicBezTo>
                  <a:cubicBezTo>
                    <a:pt x="23" y="76"/>
                    <a:pt x="23" y="76"/>
                    <a:pt x="7" y="76"/>
                  </a:cubicBezTo>
                  <a:cubicBezTo>
                    <a:pt x="3" y="76"/>
                    <a:pt x="0" y="79"/>
                    <a:pt x="0" y="82"/>
                  </a:cubicBezTo>
                  <a:cubicBezTo>
                    <a:pt x="0" y="82"/>
                    <a:pt x="0" y="82"/>
                    <a:pt x="0" y="137"/>
                  </a:cubicBezTo>
                  <a:cubicBezTo>
                    <a:pt x="0" y="141"/>
                    <a:pt x="3" y="144"/>
                    <a:pt x="7" y="144"/>
                  </a:cubicBezTo>
                  <a:cubicBezTo>
                    <a:pt x="7" y="144"/>
                    <a:pt x="7" y="144"/>
                    <a:pt x="23" y="144"/>
                  </a:cubicBezTo>
                  <a:cubicBezTo>
                    <a:pt x="27" y="144"/>
                    <a:pt x="30" y="141"/>
                    <a:pt x="30" y="137"/>
                  </a:cubicBezTo>
                  <a:close/>
                </a:path>
              </a:pathLst>
            </a:custGeom>
            <a:solidFill>
              <a:srgbClr val="FFFFFF"/>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68" tIns="34285" rIns="68568" bIns="34285" numCol="1" anchor="t" anchorCtr="0" compatLnSpc="1">
              <a:prstTxWarp prst="textNoShape">
                <a:avLst/>
              </a:prstTxWarp>
            </a:bodyPr>
            <a:lstStyle/>
            <a:p>
              <a:pPr defTabSz="685664">
                <a:defRPr/>
              </a:pPr>
              <a:endParaRPr lang="en-US" sz="1800" kern="0" smtClean="0">
                <a:solidFill>
                  <a:srgbClr val="FFFFFF"/>
                </a:solidFill>
              </a:endParaRPr>
            </a:p>
          </p:txBody>
        </p:sp>
        <p:sp>
          <p:nvSpPr>
            <p:cNvPr id="16" name="Rectangle 42"/>
            <p:cNvSpPr/>
            <p:nvPr/>
          </p:nvSpPr>
          <p:spPr bwMode="auto">
            <a:xfrm>
              <a:off x="5286184" y="2916298"/>
              <a:ext cx="2105216" cy="1584941"/>
            </a:xfrm>
            <a:prstGeom prst="rect">
              <a:avLst/>
            </a:prstGeom>
            <a:noFill/>
            <a:ln w="9525" cap="flat" cmpd="sng" algn="ctr">
              <a:noFill/>
              <a:prstDash val="solid"/>
              <a:headEnd type="none" w="med" len="med"/>
              <a:tailEnd type="none" w="med" len="med"/>
            </a:ln>
            <a:effectLst/>
          </p:spPr>
          <p:txBody>
            <a:bodyPr vert="horz" wrap="square" lIns="51432" tIns="25716" rIns="51432" bIns="25716" numCol="1" rtlCol="0" anchor="t" anchorCtr="0" compatLnSpc="1">
              <a:prstTxWarp prst="textNoShape">
                <a:avLst/>
              </a:prstTxWarp>
            </a:bodyPr>
            <a:lstStyle/>
            <a:p>
              <a:pPr marL="96439" indent="-96439" defTabSz="685664">
                <a:spcAft>
                  <a:spcPts val="450"/>
                </a:spcAft>
                <a:buFont typeface="Arial" pitchFamily="34" charset="0"/>
                <a:buChar char="•"/>
                <a:defRPr/>
              </a:pPr>
              <a:r>
                <a:rPr lang="zh-CN" altLang="en-US" sz="1600" kern="0" dirty="0" smtClean="0">
                  <a:solidFill>
                    <a:srgbClr val="FFFFFF"/>
                  </a:solidFill>
                </a:rPr>
                <a:t>目前每天日志索引记录</a:t>
              </a:r>
              <a:r>
                <a:rPr lang="en-US" altLang="zh-CN" sz="1600" kern="0" dirty="0" smtClean="0">
                  <a:solidFill>
                    <a:srgbClr val="FFFFFF"/>
                  </a:solidFill>
                </a:rPr>
                <a:t>15</a:t>
              </a:r>
              <a:r>
                <a:rPr lang="zh-CN" altLang="en-US" sz="1600" kern="0" dirty="0" smtClean="0">
                  <a:solidFill>
                    <a:srgbClr val="FFFFFF"/>
                  </a:solidFill>
                </a:rPr>
                <a:t>亿</a:t>
              </a:r>
              <a:r>
                <a:rPr lang="en-US" altLang="zh-CN" sz="1600" kern="0" dirty="0" smtClean="0">
                  <a:solidFill>
                    <a:srgbClr val="FFFFFF"/>
                  </a:solidFill>
                </a:rPr>
                <a:t>+</a:t>
              </a:r>
            </a:p>
            <a:p>
              <a:pPr marL="96439" indent="-96439" defTabSz="685664">
                <a:spcAft>
                  <a:spcPts val="450"/>
                </a:spcAft>
                <a:buFont typeface="Arial" pitchFamily="34" charset="0"/>
                <a:buChar char="•"/>
                <a:defRPr/>
              </a:pPr>
              <a:r>
                <a:rPr lang="zh-CN" altLang="en-US" sz="1600" kern="0" dirty="0" smtClean="0">
                  <a:solidFill>
                    <a:srgbClr val="FFFFFF"/>
                  </a:solidFill>
                </a:rPr>
                <a:t>支持检索几个月数据，索</a:t>
              </a:r>
              <a:endParaRPr lang="en-US" sz="1600" kern="0" dirty="0">
                <a:solidFill>
                  <a:srgbClr val="FFFFFF"/>
                </a:solidFill>
              </a:endParaRPr>
            </a:p>
            <a:p>
              <a:pPr marL="96439" indent="-96439" defTabSz="685664">
                <a:spcAft>
                  <a:spcPts val="450"/>
                </a:spcAft>
                <a:buFont typeface="Arial" pitchFamily="34" charset="0"/>
                <a:buChar char="•"/>
                <a:defRPr/>
              </a:pPr>
              <a:endParaRPr lang="en-US" sz="1100" kern="0" dirty="0">
                <a:solidFill>
                  <a:srgbClr val="FFFFFF"/>
                </a:solidFill>
              </a:endParaRPr>
            </a:p>
            <a:p>
              <a:pPr marL="80368" indent="-160728" defTabSz="685664">
                <a:spcAft>
                  <a:spcPts val="450"/>
                </a:spcAft>
                <a:buFont typeface="Arial" pitchFamily="34" charset="0"/>
                <a:buChar char="•"/>
                <a:defRPr/>
              </a:pPr>
              <a:endParaRPr lang="en-US" sz="1100" kern="0" dirty="0">
                <a:solidFill>
                  <a:srgbClr val="FFFFFF"/>
                </a:solidFill>
              </a:endParaRPr>
            </a:p>
          </p:txBody>
        </p:sp>
      </p:grpSp>
      <p:grpSp>
        <p:nvGrpSpPr>
          <p:cNvPr id="17" name="组合 1"/>
          <p:cNvGrpSpPr/>
          <p:nvPr/>
        </p:nvGrpSpPr>
        <p:grpSpPr>
          <a:xfrm>
            <a:off x="5105400" y="1123950"/>
            <a:ext cx="2113382" cy="3743356"/>
            <a:chOff x="5181600" y="1200150"/>
            <a:chExt cx="2113382" cy="3743356"/>
          </a:xfrm>
        </p:grpSpPr>
        <p:grpSp>
          <p:nvGrpSpPr>
            <p:cNvPr id="18" name="组合 7"/>
            <p:cNvGrpSpPr/>
            <p:nvPr/>
          </p:nvGrpSpPr>
          <p:grpSpPr>
            <a:xfrm>
              <a:off x="5181600" y="1200150"/>
              <a:ext cx="2113382" cy="3743356"/>
              <a:chOff x="5286184" y="1188610"/>
              <a:chExt cx="2113382" cy="3743356"/>
            </a:xfrm>
          </p:grpSpPr>
          <p:sp>
            <p:nvSpPr>
              <p:cNvPr id="25" name="Rectangle 10"/>
              <p:cNvSpPr/>
              <p:nvPr/>
            </p:nvSpPr>
            <p:spPr bwMode="auto">
              <a:xfrm>
                <a:off x="5294350" y="1188610"/>
                <a:ext cx="2105216" cy="3743356"/>
              </a:xfrm>
              <a:prstGeom prst="rect">
                <a:avLst/>
              </a:prstGeom>
              <a:solidFill>
                <a:schemeClr val="accent3"/>
              </a:solidFill>
              <a:ln w="9525" cap="flat" cmpd="sng" algn="ctr">
                <a:noFill/>
                <a:prstDash val="solid"/>
                <a:headEnd type="none" w="med" len="med"/>
                <a:tailEnd type="none" w="med" len="med"/>
              </a:ln>
              <a:effectLst/>
            </p:spPr>
            <p:txBody>
              <a:bodyPr vert="horz" wrap="square" lIns="68565" tIns="34283" rIns="68565" bIns="34283" numCol="1" rtlCol="0" anchor="ctr" anchorCtr="0" compatLnSpc="1">
                <a:prstTxWarp prst="textNoShape">
                  <a:avLst/>
                </a:prstTxWarp>
              </a:bodyPr>
              <a:lstStyle/>
              <a:p>
                <a:pPr algn="ctr" defTabSz="685466" fontAlgn="base">
                  <a:spcBef>
                    <a:spcPct val="0"/>
                  </a:spcBef>
                  <a:spcAft>
                    <a:spcPct val="0"/>
                  </a:spcAft>
                  <a:defRPr/>
                </a:pPr>
                <a:endParaRPr lang="en-US" sz="1700" kern="0" dirty="0" smtClean="0">
                  <a:gradFill>
                    <a:gsLst>
                      <a:gs pos="0">
                        <a:srgbClr val="FFFFFF"/>
                      </a:gs>
                      <a:gs pos="100000">
                        <a:srgbClr val="FFFFFF"/>
                      </a:gs>
                    </a:gsLst>
                    <a:lin ang="5400000" scaled="0"/>
                  </a:gradFill>
                </a:endParaRPr>
              </a:p>
            </p:txBody>
          </p:sp>
          <p:sp>
            <p:nvSpPr>
              <p:cNvPr id="26" name="Rectangle 16"/>
              <p:cNvSpPr/>
              <p:nvPr/>
            </p:nvSpPr>
            <p:spPr>
              <a:xfrm>
                <a:off x="5294350" y="2484010"/>
                <a:ext cx="2097050" cy="343930"/>
              </a:xfrm>
              <a:prstGeom prst="rect">
                <a:avLst/>
              </a:prstGeom>
            </p:spPr>
            <p:txBody>
              <a:bodyPr wrap="square" lIns="68568" tIns="34285" rIns="68568" bIns="34285" anchor="b" anchorCtr="0">
                <a:spAutoFit/>
              </a:bodyPr>
              <a:lstStyle/>
              <a:p>
                <a:pPr algn="ctr" defTabSz="685663">
                  <a:lnSpc>
                    <a:spcPct val="85000"/>
                  </a:lnSpc>
                  <a:defRPr/>
                </a:pPr>
                <a:r>
                  <a:rPr lang="zh-CN" altLang="en-US" sz="2100" kern="0" spc="-53" dirty="0" smtClean="0">
                    <a:solidFill>
                      <a:srgbClr val="FFFFFF">
                        <a:alpha val="99000"/>
                      </a:srgbClr>
                    </a:solidFill>
                    <a:ea typeface="Segoe UI" pitchFamily="34" charset="0"/>
                    <a:cs typeface="Segoe UI" pitchFamily="34" charset="0"/>
                  </a:rPr>
                  <a:t>即用即搜</a:t>
                </a:r>
                <a:endParaRPr lang="en-US" altLang="zh-CN" sz="2100" kern="0" spc="-53" dirty="0" smtClean="0">
                  <a:solidFill>
                    <a:srgbClr val="FFFFFF">
                      <a:alpha val="99000"/>
                    </a:srgbClr>
                  </a:solidFill>
                  <a:ea typeface="Segoe UI" pitchFamily="34" charset="0"/>
                  <a:cs typeface="Segoe UI" pitchFamily="34" charset="0"/>
                </a:endParaRPr>
              </a:p>
            </p:txBody>
          </p:sp>
          <p:sp>
            <p:nvSpPr>
              <p:cNvPr id="27" name="Rectangle 42"/>
              <p:cNvSpPr/>
              <p:nvPr/>
            </p:nvSpPr>
            <p:spPr bwMode="auto">
              <a:xfrm>
                <a:off x="5286184" y="2916298"/>
                <a:ext cx="2105216" cy="1584941"/>
              </a:xfrm>
              <a:prstGeom prst="rect">
                <a:avLst/>
              </a:prstGeom>
              <a:noFill/>
              <a:ln w="9525" cap="flat" cmpd="sng" algn="ctr">
                <a:noFill/>
                <a:prstDash val="solid"/>
                <a:headEnd type="none" w="med" len="med"/>
                <a:tailEnd type="none" w="med" len="med"/>
              </a:ln>
              <a:effectLst/>
            </p:spPr>
            <p:txBody>
              <a:bodyPr vert="horz" wrap="square" lIns="51432" tIns="25716" rIns="51432" bIns="25716" numCol="1" rtlCol="0" anchor="t" anchorCtr="0" compatLnSpc="1">
                <a:prstTxWarp prst="textNoShape">
                  <a:avLst/>
                </a:prstTxWarp>
              </a:bodyPr>
              <a:lstStyle/>
              <a:p>
                <a:pPr marL="96439" indent="-96439" defTabSz="685664">
                  <a:spcAft>
                    <a:spcPts val="450"/>
                  </a:spcAft>
                  <a:buFont typeface="Arial" pitchFamily="34" charset="0"/>
                  <a:buChar char="•"/>
                  <a:defRPr/>
                </a:pPr>
                <a:endParaRPr lang="en-US" sz="1100" kern="0" dirty="0">
                  <a:solidFill>
                    <a:srgbClr val="FFFFFF"/>
                  </a:solidFill>
                </a:endParaRPr>
              </a:p>
              <a:p>
                <a:pPr marL="80368" indent="-160728" defTabSz="685664">
                  <a:spcAft>
                    <a:spcPts val="450"/>
                  </a:spcAft>
                  <a:buFont typeface="Arial" pitchFamily="34" charset="0"/>
                  <a:buChar char="•"/>
                  <a:defRPr/>
                </a:pPr>
                <a:endParaRPr lang="en-US" sz="1100" kern="0" dirty="0">
                  <a:solidFill>
                    <a:srgbClr val="FFFFFF"/>
                  </a:solidFill>
                </a:endParaRPr>
              </a:p>
            </p:txBody>
          </p:sp>
        </p:grpSp>
        <p:sp>
          <p:nvSpPr>
            <p:cNvPr id="19" name="Freeform 34"/>
            <p:cNvSpPr/>
            <p:nvPr/>
          </p:nvSpPr>
          <p:spPr>
            <a:xfrm flipH="1">
              <a:off x="5784354" y="1428750"/>
              <a:ext cx="899707" cy="682229"/>
            </a:xfrm>
            <a:custGeom>
              <a:avLst/>
              <a:gdLst/>
              <a:ahLst/>
              <a:cxnLst/>
              <a:rect l="l" t="t" r="r" b="b"/>
              <a:pathLst>
                <a:path w="852601" h="862013">
                  <a:moveTo>
                    <a:pt x="339688" y="551599"/>
                  </a:moveTo>
                  <a:cubicBezTo>
                    <a:pt x="336200" y="550660"/>
                    <a:pt x="332712" y="552270"/>
                    <a:pt x="329224" y="555624"/>
                  </a:cubicBezTo>
                  <a:lnTo>
                    <a:pt x="318760" y="571723"/>
                  </a:lnTo>
                  <a:cubicBezTo>
                    <a:pt x="317687" y="576955"/>
                    <a:pt x="320907" y="582723"/>
                    <a:pt x="322785" y="587017"/>
                  </a:cubicBezTo>
                  <a:cubicBezTo>
                    <a:pt x="324663" y="591310"/>
                    <a:pt x="331370" y="593322"/>
                    <a:pt x="330029" y="597481"/>
                  </a:cubicBezTo>
                  <a:cubicBezTo>
                    <a:pt x="328687" y="601641"/>
                    <a:pt x="318894" y="606739"/>
                    <a:pt x="314735" y="611971"/>
                  </a:cubicBezTo>
                  <a:cubicBezTo>
                    <a:pt x="310576" y="617202"/>
                    <a:pt x="308563" y="620288"/>
                    <a:pt x="303465" y="629679"/>
                  </a:cubicBezTo>
                  <a:cubicBezTo>
                    <a:pt x="298368" y="639070"/>
                    <a:pt x="292062" y="654230"/>
                    <a:pt x="284147" y="668317"/>
                  </a:cubicBezTo>
                  <a:cubicBezTo>
                    <a:pt x="276232" y="682403"/>
                    <a:pt x="261340" y="698637"/>
                    <a:pt x="255974" y="714199"/>
                  </a:cubicBezTo>
                  <a:cubicBezTo>
                    <a:pt x="250607" y="729762"/>
                    <a:pt x="252754" y="745727"/>
                    <a:pt x="251949" y="761691"/>
                  </a:cubicBezTo>
                  <a:cubicBezTo>
                    <a:pt x="251144" y="777656"/>
                    <a:pt x="252351" y="796036"/>
                    <a:pt x="251143" y="809989"/>
                  </a:cubicBezTo>
                  <a:cubicBezTo>
                    <a:pt x="249937" y="823941"/>
                    <a:pt x="245778" y="837357"/>
                    <a:pt x="244705" y="845406"/>
                  </a:cubicBezTo>
                  <a:cubicBezTo>
                    <a:pt x="243631" y="853456"/>
                    <a:pt x="243095" y="855603"/>
                    <a:pt x="244705" y="858286"/>
                  </a:cubicBezTo>
                  <a:cubicBezTo>
                    <a:pt x="245509" y="859627"/>
                    <a:pt x="245945" y="860298"/>
                    <a:pt x="247169" y="860701"/>
                  </a:cubicBezTo>
                  <a:lnTo>
                    <a:pt x="254364" y="861506"/>
                  </a:lnTo>
                  <a:cubicBezTo>
                    <a:pt x="262279" y="862042"/>
                    <a:pt x="277305" y="862310"/>
                    <a:pt x="292196" y="861506"/>
                  </a:cubicBezTo>
                  <a:cubicBezTo>
                    <a:pt x="307088" y="860701"/>
                    <a:pt x="333115" y="857749"/>
                    <a:pt x="343713" y="856676"/>
                  </a:cubicBezTo>
                  <a:cubicBezTo>
                    <a:pt x="343747" y="856684"/>
                    <a:pt x="352708" y="858681"/>
                    <a:pt x="355787" y="855066"/>
                  </a:cubicBezTo>
                  <a:cubicBezTo>
                    <a:pt x="358873" y="851443"/>
                    <a:pt x="361288" y="845675"/>
                    <a:pt x="362227" y="834943"/>
                  </a:cubicBezTo>
                  <a:cubicBezTo>
                    <a:pt x="363166" y="824210"/>
                    <a:pt x="363568" y="808110"/>
                    <a:pt x="361422" y="790670"/>
                  </a:cubicBezTo>
                  <a:cubicBezTo>
                    <a:pt x="359275" y="773229"/>
                    <a:pt x="352299" y="754313"/>
                    <a:pt x="349348" y="730298"/>
                  </a:cubicBezTo>
                  <a:cubicBezTo>
                    <a:pt x="346396" y="706284"/>
                    <a:pt x="344786" y="666439"/>
                    <a:pt x="343713" y="646584"/>
                  </a:cubicBezTo>
                  <a:cubicBezTo>
                    <a:pt x="342640" y="626728"/>
                    <a:pt x="342505" y="619886"/>
                    <a:pt x="342908" y="611166"/>
                  </a:cubicBezTo>
                  <a:cubicBezTo>
                    <a:pt x="343310" y="602446"/>
                    <a:pt x="343713" y="600299"/>
                    <a:pt x="346128" y="594262"/>
                  </a:cubicBezTo>
                  <a:cubicBezTo>
                    <a:pt x="348543" y="588224"/>
                    <a:pt x="356727" y="580443"/>
                    <a:pt x="357397" y="574942"/>
                  </a:cubicBezTo>
                  <a:cubicBezTo>
                    <a:pt x="358068" y="569442"/>
                    <a:pt x="353104" y="565149"/>
                    <a:pt x="350153" y="561258"/>
                  </a:cubicBezTo>
                  <a:close/>
                  <a:moveTo>
                    <a:pt x="287206" y="507649"/>
                  </a:moveTo>
                  <a:cubicBezTo>
                    <a:pt x="299226" y="561742"/>
                    <a:pt x="284201" y="574621"/>
                    <a:pt x="274326" y="617123"/>
                  </a:cubicBezTo>
                  <a:cubicBezTo>
                    <a:pt x="272445" y="626330"/>
                    <a:pt x="270907" y="639718"/>
                    <a:pt x="269556" y="655910"/>
                  </a:cubicBezTo>
                  <a:cubicBezTo>
                    <a:pt x="284442" y="632717"/>
                    <a:pt x="299146" y="601494"/>
                    <a:pt x="316184" y="596515"/>
                  </a:cubicBezTo>
                  <a:cubicBezTo>
                    <a:pt x="314038" y="589217"/>
                    <a:pt x="305451" y="583528"/>
                    <a:pt x="306524" y="574621"/>
                  </a:cubicBezTo>
                  <a:cubicBezTo>
                    <a:pt x="307147" y="563679"/>
                    <a:pt x="314405" y="554950"/>
                    <a:pt x="319949" y="545622"/>
                  </a:cubicBezTo>
                  <a:cubicBezTo>
                    <a:pt x="307786" y="539695"/>
                    <a:pt x="298568" y="525281"/>
                    <a:pt x="287206" y="507649"/>
                  </a:cubicBezTo>
                  <a:close/>
                  <a:moveTo>
                    <a:pt x="264023" y="488330"/>
                  </a:moveTo>
                  <a:cubicBezTo>
                    <a:pt x="251143" y="497345"/>
                    <a:pt x="249856" y="517952"/>
                    <a:pt x="240841" y="523104"/>
                  </a:cubicBezTo>
                  <a:cubicBezTo>
                    <a:pt x="177304" y="542852"/>
                    <a:pt x="103463" y="578055"/>
                    <a:pt x="46365" y="613259"/>
                  </a:cubicBezTo>
                  <a:cubicBezTo>
                    <a:pt x="17601" y="630002"/>
                    <a:pt x="12021" y="649320"/>
                    <a:pt x="6440" y="682806"/>
                  </a:cubicBezTo>
                  <a:lnTo>
                    <a:pt x="0" y="793568"/>
                  </a:lnTo>
                  <a:cubicBezTo>
                    <a:pt x="60532" y="849807"/>
                    <a:pt x="154551" y="840362"/>
                    <a:pt x="230537" y="859252"/>
                  </a:cubicBezTo>
                  <a:cubicBezTo>
                    <a:pt x="242128" y="755359"/>
                    <a:pt x="233113" y="597374"/>
                    <a:pt x="265311" y="542422"/>
                  </a:cubicBezTo>
                  <a:close/>
                  <a:moveTo>
                    <a:pt x="473953" y="438101"/>
                  </a:moveTo>
                  <a:cubicBezTo>
                    <a:pt x="449999" y="476765"/>
                    <a:pt x="395188" y="525303"/>
                    <a:pt x="351750" y="542487"/>
                  </a:cubicBezTo>
                  <a:cubicBezTo>
                    <a:pt x="364570" y="553524"/>
                    <a:pt x="369815" y="566569"/>
                    <a:pt x="371564" y="577519"/>
                  </a:cubicBezTo>
                  <a:cubicBezTo>
                    <a:pt x="371510" y="588305"/>
                    <a:pt x="363407" y="591042"/>
                    <a:pt x="359329" y="597803"/>
                  </a:cubicBezTo>
                  <a:cubicBezTo>
                    <a:pt x="364928" y="652187"/>
                    <a:pt x="355161" y="701683"/>
                    <a:pt x="373271" y="759858"/>
                  </a:cubicBezTo>
                  <a:cubicBezTo>
                    <a:pt x="382583" y="726860"/>
                    <a:pt x="394118" y="694072"/>
                    <a:pt x="406981" y="659624"/>
                  </a:cubicBezTo>
                  <a:cubicBezTo>
                    <a:pt x="434458" y="598661"/>
                    <a:pt x="476100" y="510653"/>
                    <a:pt x="473953" y="438101"/>
                  </a:cubicBezTo>
                  <a:close/>
                  <a:moveTo>
                    <a:pt x="444331" y="425221"/>
                  </a:moveTo>
                  <a:cubicBezTo>
                    <a:pt x="417365" y="457420"/>
                    <a:pt x="365446" y="490423"/>
                    <a:pt x="342908" y="490423"/>
                  </a:cubicBezTo>
                  <a:cubicBezTo>
                    <a:pt x="312722" y="489752"/>
                    <a:pt x="309100" y="473787"/>
                    <a:pt x="292196" y="465469"/>
                  </a:cubicBezTo>
                  <a:cubicBezTo>
                    <a:pt x="308026" y="468152"/>
                    <a:pt x="323455" y="474056"/>
                    <a:pt x="339687" y="473519"/>
                  </a:cubicBezTo>
                  <a:cubicBezTo>
                    <a:pt x="376180" y="473116"/>
                    <a:pt x="416695" y="446955"/>
                    <a:pt x="444331" y="425221"/>
                  </a:cubicBezTo>
                  <a:close/>
                  <a:moveTo>
                    <a:pt x="488121" y="409767"/>
                  </a:moveTo>
                  <a:cubicBezTo>
                    <a:pt x="533198" y="465576"/>
                    <a:pt x="410846" y="692681"/>
                    <a:pt x="376072" y="855388"/>
                  </a:cubicBezTo>
                  <a:cubicBezTo>
                    <a:pt x="489409" y="838216"/>
                    <a:pt x="600169" y="850665"/>
                    <a:pt x="716082" y="803871"/>
                  </a:cubicBezTo>
                  <a:cubicBezTo>
                    <a:pt x="761588" y="800437"/>
                    <a:pt x="808382" y="816321"/>
                    <a:pt x="852601" y="793568"/>
                  </a:cubicBezTo>
                  <a:cubicBezTo>
                    <a:pt x="845303" y="743338"/>
                    <a:pt x="867627" y="646745"/>
                    <a:pt x="772750" y="588788"/>
                  </a:cubicBezTo>
                  <a:cubicBezTo>
                    <a:pt x="729391" y="552726"/>
                    <a:pt x="648681" y="519241"/>
                    <a:pt x="565395" y="492193"/>
                  </a:cubicBezTo>
                  <a:cubicBezTo>
                    <a:pt x="534486" y="468582"/>
                    <a:pt x="515167" y="433379"/>
                    <a:pt x="488121" y="409767"/>
                  </a:cubicBezTo>
                  <a:close/>
                  <a:moveTo>
                    <a:pt x="314467" y="207"/>
                  </a:moveTo>
                  <a:cubicBezTo>
                    <a:pt x="302302" y="922"/>
                    <a:pt x="297652" y="4142"/>
                    <a:pt x="285488" y="8794"/>
                  </a:cubicBezTo>
                  <a:cubicBezTo>
                    <a:pt x="273325" y="13444"/>
                    <a:pt x="253826" y="20241"/>
                    <a:pt x="241485" y="28112"/>
                  </a:cubicBezTo>
                  <a:cubicBezTo>
                    <a:pt x="229142" y="35983"/>
                    <a:pt x="220377" y="43853"/>
                    <a:pt x="211433" y="56017"/>
                  </a:cubicBezTo>
                  <a:cubicBezTo>
                    <a:pt x="202489" y="68180"/>
                    <a:pt x="193724" y="87320"/>
                    <a:pt x="187821" y="101095"/>
                  </a:cubicBezTo>
                  <a:cubicBezTo>
                    <a:pt x="181919" y="114868"/>
                    <a:pt x="176194" y="121665"/>
                    <a:pt x="176015" y="138658"/>
                  </a:cubicBezTo>
                  <a:cubicBezTo>
                    <a:pt x="175837" y="155652"/>
                    <a:pt x="182813" y="191249"/>
                    <a:pt x="186748" y="203055"/>
                  </a:cubicBezTo>
                  <a:lnTo>
                    <a:pt x="187520" y="204007"/>
                  </a:lnTo>
                  <a:lnTo>
                    <a:pt x="191027" y="223887"/>
                  </a:lnTo>
                  <a:cubicBezTo>
                    <a:pt x="185407" y="222374"/>
                    <a:pt x="182724" y="232570"/>
                    <a:pt x="184333" y="241693"/>
                  </a:cubicBezTo>
                  <a:cubicBezTo>
                    <a:pt x="185943" y="250815"/>
                    <a:pt x="196139" y="265841"/>
                    <a:pt x="198822" y="277111"/>
                  </a:cubicBezTo>
                  <a:cubicBezTo>
                    <a:pt x="201505" y="288380"/>
                    <a:pt x="200298" y="299113"/>
                    <a:pt x="200432" y="309308"/>
                  </a:cubicBezTo>
                  <a:cubicBezTo>
                    <a:pt x="200566" y="319505"/>
                    <a:pt x="198285" y="331579"/>
                    <a:pt x="199627" y="338286"/>
                  </a:cubicBezTo>
                  <a:cubicBezTo>
                    <a:pt x="200969" y="344995"/>
                    <a:pt x="205128" y="346739"/>
                    <a:pt x="208482" y="349556"/>
                  </a:cubicBezTo>
                  <a:cubicBezTo>
                    <a:pt x="211836" y="352373"/>
                    <a:pt x="218275" y="343385"/>
                    <a:pt x="219751" y="355191"/>
                  </a:cubicBezTo>
                  <a:cubicBezTo>
                    <a:pt x="221227" y="366997"/>
                    <a:pt x="229008" y="395036"/>
                    <a:pt x="236655" y="410733"/>
                  </a:cubicBezTo>
                  <a:cubicBezTo>
                    <a:pt x="244301" y="426429"/>
                    <a:pt x="259999" y="439845"/>
                    <a:pt x="265633" y="449370"/>
                  </a:cubicBezTo>
                  <a:cubicBezTo>
                    <a:pt x="271268" y="458895"/>
                    <a:pt x="266438" y="460372"/>
                    <a:pt x="270463" y="467884"/>
                  </a:cubicBezTo>
                  <a:cubicBezTo>
                    <a:pt x="274487" y="475397"/>
                    <a:pt x="281330" y="484118"/>
                    <a:pt x="289781" y="494447"/>
                  </a:cubicBezTo>
                  <a:cubicBezTo>
                    <a:pt x="298233" y="504778"/>
                    <a:pt x="311246" y="524097"/>
                    <a:pt x="321175" y="529866"/>
                  </a:cubicBezTo>
                  <a:cubicBezTo>
                    <a:pt x="331102" y="535634"/>
                    <a:pt x="333383" y="536305"/>
                    <a:pt x="349348" y="529061"/>
                  </a:cubicBezTo>
                  <a:cubicBezTo>
                    <a:pt x="365312" y="521816"/>
                    <a:pt x="399657" y="499680"/>
                    <a:pt x="416963" y="486398"/>
                  </a:cubicBezTo>
                  <a:cubicBezTo>
                    <a:pt x="434270" y="473116"/>
                    <a:pt x="444331" y="459298"/>
                    <a:pt x="453186" y="449370"/>
                  </a:cubicBezTo>
                  <a:cubicBezTo>
                    <a:pt x="462041" y="439443"/>
                    <a:pt x="466601" y="434746"/>
                    <a:pt x="470089" y="426831"/>
                  </a:cubicBezTo>
                  <a:cubicBezTo>
                    <a:pt x="473577" y="418917"/>
                    <a:pt x="471968" y="409526"/>
                    <a:pt x="474115" y="401878"/>
                  </a:cubicBezTo>
                  <a:cubicBezTo>
                    <a:pt x="476261" y="394231"/>
                    <a:pt x="480688" y="390341"/>
                    <a:pt x="482969" y="380949"/>
                  </a:cubicBezTo>
                  <a:cubicBezTo>
                    <a:pt x="485249" y="371558"/>
                    <a:pt x="484847" y="352373"/>
                    <a:pt x="487799" y="345532"/>
                  </a:cubicBezTo>
                  <a:cubicBezTo>
                    <a:pt x="490750" y="338689"/>
                    <a:pt x="496788" y="343787"/>
                    <a:pt x="500678" y="339897"/>
                  </a:cubicBezTo>
                  <a:cubicBezTo>
                    <a:pt x="504569" y="336006"/>
                    <a:pt x="508996" y="331177"/>
                    <a:pt x="511142" y="322188"/>
                  </a:cubicBezTo>
                  <a:cubicBezTo>
                    <a:pt x="513289" y="313199"/>
                    <a:pt x="511947" y="299515"/>
                    <a:pt x="513557" y="285965"/>
                  </a:cubicBezTo>
                  <a:cubicBezTo>
                    <a:pt x="515167" y="272415"/>
                    <a:pt x="520131" y="252425"/>
                    <a:pt x="520801" y="240888"/>
                  </a:cubicBezTo>
                  <a:cubicBezTo>
                    <a:pt x="521473" y="229350"/>
                    <a:pt x="520131" y="222508"/>
                    <a:pt x="517582" y="216739"/>
                  </a:cubicBezTo>
                  <a:lnTo>
                    <a:pt x="505508" y="206274"/>
                  </a:lnTo>
                  <a:cubicBezTo>
                    <a:pt x="501482" y="205872"/>
                    <a:pt x="496788" y="209897"/>
                    <a:pt x="493433" y="214324"/>
                  </a:cubicBezTo>
                  <a:cubicBezTo>
                    <a:pt x="490893" y="217677"/>
                    <a:pt x="489661" y="229032"/>
                    <a:pt x="487525" y="232413"/>
                  </a:cubicBezTo>
                  <a:lnTo>
                    <a:pt x="486770" y="223363"/>
                  </a:lnTo>
                  <a:lnTo>
                    <a:pt x="488165" y="195462"/>
                  </a:lnTo>
                  <a:lnTo>
                    <a:pt x="490482" y="198762"/>
                  </a:lnTo>
                  <a:cubicBezTo>
                    <a:pt x="492986" y="200550"/>
                    <a:pt x="494238" y="195185"/>
                    <a:pt x="496921" y="194469"/>
                  </a:cubicBezTo>
                  <a:cubicBezTo>
                    <a:pt x="499604" y="193754"/>
                    <a:pt x="503002" y="193217"/>
                    <a:pt x="506581" y="194469"/>
                  </a:cubicBezTo>
                  <a:cubicBezTo>
                    <a:pt x="510158" y="195721"/>
                    <a:pt x="516419" y="202876"/>
                    <a:pt x="518386" y="201981"/>
                  </a:cubicBezTo>
                  <a:cubicBezTo>
                    <a:pt x="519370" y="201534"/>
                    <a:pt x="519370" y="200774"/>
                    <a:pt x="519124" y="198896"/>
                  </a:cubicBezTo>
                  <a:lnTo>
                    <a:pt x="518386" y="189102"/>
                  </a:lnTo>
                  <a:cubicBezTo>
                    <a:pt x="518391" y="189053"/>
                    <a:pt x="521603" y="159753"/>
                    <a:pt x="518386" y="142952"/>
                  </a:cubicBezTo>
                  <a:cubicBezTo>
                    <a:pt x="515167" y="126137"/>
                    <a:pt x="506760" y="103778"/>
                    <a:pt x="499068" y="88215"/>
                  </a:cubicBezTo>
                  <a:cubicBezTo>
                    <a:pt x="491376" y="72652"/>
                    <a:pt x="479213" y="57627"/>
                    <a:pt x="472236" y="49577"/>
                  </a:cubicBezTo>
                  <a:cubicBezTo>
                    <a:pt x="465260" y="41528"/>
                    <a:pt x="466154" y="44211"/>
                    <a:pt x="457210" y="39918"/>
                  </a:cubicBezTo>
                  <a:cubicBezTo>
                    <a:pt x="448266" y="35625"/>
                    <a:pt x="435030" y="29722"/>
                    <a:pt x="418572" y="23818"/>
                  </a:cubicBezTo>
                  <a:cubicBezTo>
                    <a:pt x="402117" y="17916"/>
                    <a:pt x="375821" y="8435"/>
                    <a:pt x="358470" y="4500"/>
                  </a:cubicBezTo>
                  <a:cubicBezTo>
                    <a:pt x="341118" y="564"/>
                    <a:pt x="326630" y="-509"/>
                    <a:pt x="314467" y="207"/>
                  </a:cubicBez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85891"/>
              <a:endParaRPr lang="en-US" dirty="0">
                <a:solidFill>
                  <a:srgbClr val="FFFFFF"/>
                </a:solidFill>
              </a:endParaRPr>
            </a:p>
          </p:txBody>
        </p:sp>
        <p:grpSp>
          <p:nvGrpSpPr>
            <p:cNvPr id="20" name="Group 24"/>
            <p:cNvGrpSpPr/>
            <p:nvPr/>
          </p:nvGrpSpPr>
          <p:grpSpPr>
            <a:xfrm>
              <a:off x="5334000" y="3181565"/>
              <a:ext cx="1773380" cy="1503423"/>
              <a:chOff x="9136594" y="3001265"/>
              <a:chExt cx="2363891" cy="2004564"/>
            </a:xfrm>
          </p:grpSpPr>
          <p:sp>
            <p:nvSpPr>
              <p:cNvPr id="23" name="Rectangle 5"/>
              <p:cNvSpPr/>
              <p:nvPr/>
            </p:nvSpPr>
            <p:spPr bwMode="auto">
              <a:xfrm>
                <a:off x="9208667" y="3106737"/>
                <a:ext cx="2219746" cy="1503763"/>
              </a:xfrm>
              <a:prstGeom prst="rect">
                <a:avLst/>
              </a:prstGeom>
              <a:solidFill>
                <a:schemeClr val="accent5"/>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182880" tIns="91440" rIns="91436" bIns="91440" numCol="1" rtlCol="0" anchor="b" anchorCtr="0" compatLnSpc="1">
                <a:prstTxWarp prst="textNoShape">
                  <a:avLst/>
                </a:prstTxWarp>
              </a:bodyPr>
              <a:lstStyle/>
              <a:p>
                <a:pPr algn="ctr" defTabSz="685666" fontAlgn="base">
                  <a:spcBef>
                    <a:spcPct val="0"/>
                  </a:spcBef>
                  <a:spcAft>
                    <a:spcPct val="0"/>
                  </a:spcAft>
                </a:pPr>
                <a:r>
                  <a:rPr lang="zh-CN" altLang="en-US" dirty="0">
                    <a:gradFill>
                      <a:gsLst>
                        <a:gs pos="0">
                          <a:srgbClr val="FFFFFF"/>
                        </a:gs>
                        <a:gs pos="100000">
                          <a:srgbClr val="FFFFFF"/>
                        </a:gs>
                      </a:gsLst>
                      <a:lin ang="5400000" scaled="0"/>
                    </a:gradFill>
                  </a:rPr>
                  <a:t>云知道</a:t>
                </a:r>
                <a:endParaRPr lang="en-US" dirty="0">
                  <a:gradFill>
                    <a:gsLst>
                      <a:gs pos="0">
                        <a:srgbClr val="FFFFFF"/>
                      </a:gs>
                      <a:gs pos="100000">
                        <a:srgbClr val="FFFFFF"/>
                      </a:gs>
                    </a:gsLst>
                    <a:lin ang="5400000" scaled="0"/>
                  </a:gradFill>
                </a:endParaRPr>
              </a:p>
            </p:txBody>
          </p:sp>
          <p:sp>
            <p:nvSpPr>
              <p:cNvPr id="24" name="Freeform 88"/>
              <p:cNvSpPr>
                <a:spLocks noEditPoints="1"/>
              </p:cNvSpPr>
              <p:nvPr/>
            </p:nvSpPr>
            <p:spPr bwMode="black">
              <a:xfrm>
                <a:off x="9136594" y="3001265"/>
                <a:ext cx="2363891" cy="2004564"/>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chemeClr val="tx1"/>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91436" tIns="45718" rIns="91436" bIns="45718" numCol="1" rtlCol="0" anchor="ctr" anchorCtr="0" compatLnSpc="1">
                <a:prstTxWarp prst="textNoShape">
                  <a:avLst/>
                </a:prstTxWarp>
              </a:bodyPr>
              <a:lstStyle/>
              <a:p>
                <a:pPr algn="r" defTabSz="555629"/>
                <a:endParaRPr lang="en-US" spc="-92" dirty="0">
                  <a:solidFill>
                    <a:srgbClr val="FFFFFF">
                      <a:lumMod val="50000"/>
                    </a:srgbClr>
                  </a:solidFill>
                  <a:latin typeface="Segoe Light" pitchFamily="34" charset="0"/>
                </a:endParaRPr>
              </a:p>
            </p:txBody>
          </p:sp>
        </p:grpSp>
        <p:sp>
          <p:nvSpPr>
            <p:cNvPr id="21" name="Freeform 84"/>
            <p:cNvSpPr>
              <a:spLocks noEditPoints="1"/>
            </p:cNvSpPr>
            <p:nvPr/>
          </p:nvSpPr>
          <p:spPr bwMode="auto">
            <a:xfrm>
              <a:off x="6106298" y="3409950"/>
              <a:ext cx="370702" cy="366611"/>
            </a:xfrm>
            <a:custGeom>
              <a:avLst/>
              <a:gdLst>
                <a:gd name="T0" fmla="*/ 314 w 314"/>
                <a:gd name="T1" fmla="*/ 301 h 311"/>
                <a:gd name="T2" fmla="*/ 189 w 314"/>
                <a:gd name="T3" fmla="*/ 176 h 311"/>
                <a:gd name="T4" fmla="*/ 214 w 314"/>
                <a:gd name="T5" fmla="*/ 107 h 311"/>
                <a:gd name="T6" fmla="*/ 107 w 314"/>
                <a:gd name="T7" fmla="*/ 0 h 311"/>
                <a:gd name="T8" fmla="*/ 0 w 314"/>
                <a:gd name="T9" fmla="*/ 107 h 311"/>
                <a:gd name="T10" fmla="*/ 107 w 314"/>
                <a:gd name="T11" fmla="*/ 215 h 311"/>
                <a:gd name="T12" fmla="*/ 179 w 314"/>
                <a:gd name="T13" fmla="*/ 186 h 311"/>
                <a:gd name="T14" fmla="*/ 304 w 314"/>
                <a:gd name="T15" fmla="*/ 311 h 311"/>
                <a:gd name="T16" fmla="*/ 314 w 314"/>
                <a:gd name="T17" fmla="*/ 301 h 311"/>
                <a:gd name="T18" fmla="*/ 107 w 314"/>
                <a:gd name="T19" fmla="*/ 200 h 311"/>
                <a:gd name="T20" fmla="*/ 14 w 314"/>
                <a:gd name="T21" fmla="*/ 107 h 311"/>
                <a:gd name="T22" fmla="*/ 107 w 314"/>
                <a:gd name="T23" fmla="*/ 15 h 311"/>
                <a:gd name="T24" fmla="*/ 199 w 314"/>
                <a:gd name="T25" fmla="*/ 107 h 311"/>
                <a:gd name="T26" fmla="*/ 107 w 314"/>
                <a:gd name="T27" fmla="*/ 200 h 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14" h="311">
                  <a:moveTo>
                    <a:pt x="314" y="301"/>
                  </a:moveTo>
                  <a:cubicBezTo>
                    <a:pt x="189" y="176"/>
                    <a:pt x="189" y="176"/>
                    <a:pt x="189" y="176"/>
                  </a:cubicBezTo>
                  <a:cubicBezTo>
                    <a:pt x="205" y="157"/>
                    <a:pt x="214" y="133"/>
                    <a:pt x="214" y="107"/>
                  </a:cubicBezTo>
                  <a:cubicBezTo>
                    <a:pt x="214" y="48"/>
                    <a:pt x="166" y="0"/>
                    <a:pt x="107" y="0"/>
                  </a:cubicBezTo>
                  <a:cubicBezTo>
                    <a:pt x="48" y="0"/>
                    <a:pt x="0" y="48"/>
                    <a:pt x="0" y="107"/>
                  </a:cubicBezTo>
                  <a:cubicBezTo>
                    <a:pt x="0" y="167"/>
                    <a:pt x="48" y="215"/>
                    <a:pt x="107" y="215"/>
                  </a:cubicBezTo>
                  <a:cubicBezTo>
                    <a:pt x="135" y="215"/>
                    <a:pt x="160" y="204"/>
                    <a:pt x="179" y="186"/>
                  </a:cubicBezTo>
                  <a:cubicBezTo>
                    <a:pt x="304" y="311"/>
                    <a:pt x="304" y="311"/>
                    <a:pt x="304" y="311"/>
                  </a:cubicBezTo>
                  <a:lnTo>
                    <a:pt x="314" y="301"/>
                  </a:lnTo>
                  <a:close/>
                  <a:moveTo>
                    <a:pt x="107" y="200"/>
                  </a:moveTo>
                  <a:cubicBezTo>
                    <a:pt x="56" y="200"/>
                    <a:pt x="14" y="158"/>
                    <a:pt x="14" y="107"/>
                  </a:cubicBezTo>
                  <a:cubicBezTo>
                    <a:pt x="14" y="57"/>
                    <a:pt x="56" y="15"/>
                    <a:pt x="107" y="15"/>
                  </a:cubicBezTo>
                  <a:cubicBezTo>
                    <a:pt x="158" y="15"/>
                    <a:pt x="199" y="57"/>
                    <a:pt x="199" y="107"/>
                  </a:cubicBezTo>
                  <a:cubicBezTo>
                    <a:pt x="199" y="158"/>
                    <a:pt x="158" y="200"/>
                    <a:pt x="107" y="200"/>
                  </a:cubicBezTo>
                  <a:close/>
                </a:path>
              </a:pathLst>
            </a:custGeom>
            <a:solidFill>
              <a:schemeClr val="accent3"/>
            </a:solidFill>
            <a:ln>
              <a:noFill/>
            </a:ln>
          </p:spPr>
          <p:txBody>
            <a:bodyPr vert="horz" wrap="square" lIns="68571" tIns="34286" rIns="68571" bIns="34286" numCol="1" anchor="t" anchorCtr="0" compatLnSpc="1">
              <a:prstTxWarp prst="textNoShape">
                <a:avLst/>
              </a:prstTxWarp>
            </a:bodyPr>
            <a:lstStyle/>
            <a:p>
              <a:endParaRPr lang="en-US">
                <a:solidFill>
                  <a:srgbClr val="FFFFFF"/>
                </a:solidFill>
              </a:endParaRPr>
            </a:p>
          </p:txBody>
        </p:sp>
        <p:sp>
          <p:nvSpPr>
            <p:cNvPr id="22" name="Freeform 77"/>
            <p:cNvSpPr>
              <a:spLocks noEditPoints="1"/>
            </p:cNvSpPr>
            <p:nvPr/>
          </p:nvSpPr>
          <p:spPr bwMode="auto">
            <a:xfrm>
              <a:off x="5989891" y="3714750"/>
              <a:ext cx="487109" cy="334145"/>
            </a:xfrm>
            <a:custGeom>
              <a:avLst/>
              <a:gdLst>
                <a:gd name="T0" fmla="*/ 340 w 413"/>
                <a:gd name="T1" fmla="*/ 283 h 283"/>
                <a:gd name="T2" fmla="*/ 73 w 413"/>
                <a:gd name="T3" fmla="*/ 283 h 283"/>
                <a:gd name="T4" fmla="*/ 72 w 413"/>
                <a:gd name="T5" fmla="*/ 283 h 283"/>
                <a:gd name="T6" fmla="*/ 0 w 413"/>
                <a:gd name="T7" fmla="*/ 209 h 283"/>
                <a:gd name="T8" fmla="*/ 70 w 413"/>
                <a:gd name="T9" fmla="*/ 135 h 283"/>
                <a:gd name="T10" fmla="*/ 66 w 413"/>
                <a:gd name="T11" fmla="*/ 107 h 283"/>
                <a:gd name="T12" fmla="*/ 173 w 413"/>
                <a:gd name="T13" fmla="*/ 0 h 283"/>
                <a:gd name="T14" fmla="*/ 273 w 413"/>
                <a:gd name="T15" fmla="*/ 69 h 283"/>
                <a:gd name="T16" fmla="*/ 273 w 413"/>
                <a:gd name="T17" fmla="*/ 69 h 283"/>
                <a:gd name="T18" fmla="*/ 346 w 413"/>
                <a:gd name="T19" fmla="*/ 135 h 283"/>
                <a:gd name="T20" fmla="*/ 413 w 413"/>
                <a:gd name="T21" fmla="*/ 209 h 283"/>
                <a:gd name="T22" fmla="*/ 341 w 413"/>
                <a:gd name="T23" fmla="*/ 283 h 283"/>
                <a:gd name="T24" fmla="*/ 340 w 413"/>
                <a:gd name="T25" fmla="*/ 283 h 283"/>
                <a:gd name="T26" fmla="*/ 73 w 413"/>
                <a:gd name="T27" fmla="*/ 268 h 283"/>
                <a:gd name="T28" fmla="*/ 339 w 413"/>
                <a:gd name="T29" fmla="*/ 268 h 283"/>
                <a:gd name="T30" fmla="*/ 340 w 413"/>
                <a:gd name="T31" fmla="*/ 268 h 283"/>
                <a:gd name="T32" fmla="*/ 398 w 413"/>
                <a:gd name="T33" fmla="*/ 209 h 283"/>
                <a:gd name="T34" fmla="*/ 339 w 413"/>
                <a:gd name="T35" fmla="*/ 150 h 283"/>
                <a:gd name="T36" fmla="*/ 332 w 413"/>
                <a:gd name="T37" fmla="*/ 142 h 283"/>
                <a:gd name="T38" fmla="*/ 273 w 413"/>
                <a:gd name="T39" fmla="*/ 83 h 283"/>
                <a:gd name="T40" fmla="*/ 268 w 413"/>
                <a:gd name="T41" fmla="*/ 84 h 283"/>
                <a:gd name="T42" fmla="*/ 261 w 413"/>
                <a:gd name="T43" fmla="*/ 79 h 283"/>
                <a:gd name="T44" fmla="*/ 173 w 413"/>
                <a:gd name="T45" fmla="*/ 15 h 283"/>
                <a:gd name="T46" fmla="*/ 81 w 413"/>
                <a:gd name="T47" fmla="*/ 107 h 283"/>
                <a:gd name="T48" fmla="*/ 87 w 413"/>
                <a:gd name="T49" fmla="*/ 140 h 283"/>
                <a:gd name="T50" fmla="*/ 86 w 413"/>
                <a:gd name="T51" fmla="*/ 147 h 283"/>
                <a:gd name="T52" fmla="*/ 79 w 413"/>
                <a:gd name="T53" fmla="*/ 150 h 283"/>
                <a:gd name="T54" fmla="*/ 73 w 413"/>
                <a:gd name="T55" fmla="*/ 150 h 283"/>
                <a:gd name="T56" fmla="*/ 14 w 413"/>
                <a:gd name="T57" fmla="*/ 209 h 283"/>
                <a:gd name="T58" fmla="*/ 73 w 413"/>
                <a:gd name="T59" fmla="*/ 268 h 283"/>
                <a:gd name="T60" fmla="*/ 73 w 413"/>
                <a:gd name="T61" fmla="*/ 268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13" h="283">
                  <a:moveTo>
                    <a:pt x="340" y="283"/>
                  </a:moveTo>
                  <a:cubicBezTo>
                    <a:pt x="73" y="283"/>
                    <a:pt x="73" y="283"/>
                    <a:pt x="73" y="283"/>
                  </a:cubicBezTo>
                  <a:cubicBezTo>
                    <a:pt x="73" y="283"/>
                    <a:pt x="72" y="283"/>
                    <a:pt x="72" y="283"/>
                  </a:cubicBezTo>
                  <a:cubicBezTo>
                    <a:pt x="32" y="282"/>
                    <a:pt x="0" y="249"/>
                    <a:pt x="0" y="209"/>
                  </a:cubicBezTo>
                  <a:cubicBezTo>
                    <a:pt x="0" y="169"/>
                    <a:pt x="31" y="137"/>
                    <a:pt x="70" y="135"/>
                  </a:cubicBezTo>
                  <a:cubicBezTo>
                    <a:pt x="67" y="126"/>
                    <a:pt x="66" y="117"/>
                    <a:pt x="66" y="107"/>
                  </a:cubicBezTo>
                  <a:cubicBezTo>
                    <a:pt x="66" y="48"/>
                    <a:pt x="114" y="0"/>
                    <a:pt x="173" y="0"/>
                  </a:cubicBezTo>
                  <a:cubicBezTo>
                    <a:pt x="217" y="0"/>
                    <a:pt x="257" y="27"/>
                    <a:pt x="273" y="69"/>
                  </a:cubicBezTo>
                  <a:cubicBezTo>
                    <a:pt x="273" y="69"/>
                    <a:pt x="273" y="69"/>
                    <a:pt x="273" y="69"/>
                  </a:cubicBezTo>
                  <a:cubicBezTo>
                    <a:pt x="311" y="69"/>
                    <a:pt x="343" y="98"/>
                    <a:pt x="346" y="135"/>
                  </a:cubicBezTo>
                  <a:cubicBezTo>
                    <a:pt x="384" y="139"/>
                    <a:pt x="413" y="171"/>
                    <a:pt x="413" y="209"/>
                  </a:cubicBezTo>
                  <a:cubicBezTo>
                    <a:pt x="413" y="249"/>
                    <a:pt x="381" y="282"/>
                    <a:pt x="341" y="283"/>
                  </a:cubicBezTo>
                  <a:cubicBezTo>
                    <a:pt x="340" y="283"/>
                    <a:pt x="340" y="283"/>
                    <a:pt x="340" y="283"/>
                  </a:cubicBezTo>
                  <a:close/>
                  <a:moveTo>
                    <a:pt x="73" y="268"/>
                  </a:moveTo>
                  <a:cubicBezTo>
                    <a:pt x="339" y="268"/>
                    <a:pt x="339" y="268"/>
                    <a:pt x="339" y="268"/>
                  </a:cubicBezTo>
                  <a:cubicBezTo>
                    <a:pt x="339" y="268"/>
                    <a:pt x="340" y="268"/>
                    <a:pt x="340" y="268"/>
                  </a:cubicBezTo>
                  <a:cubicBezTo>
                    <a:pt x="372" y="268"/>
                    <a:pt x="398" y="241"/>
                    <a:pt x="398" y="209"/>
                  </a:cubicBezTo>
                  <a:cubicBezTo>
                    <a:pt x="398" y="176"/>
                    <a:pt x="372" y="150"/>
                    <a:pt x="339" y="150"/>
                  </a:cubicBezTo>
                  <a:cubicBezTo>
                    <a:pt x="335" y="150"/>
                    <a:pt x="332" y="146"/>
                    <a:pt x="332" y="142"/>
                  </a:cubicBezTo>
                  <a:cubicBezTo>
                    <a:pt x="332" y="110"/>
                    <a:pt x="305" y="83"/>
                    <a:pt x="273" y="83"/>
                  </a:cubicBezTo>
                  <a:cubicBezTo>
                    <a:pt x="271" y="83"/>
                    <a:pt x="270" y="83"/>
                    <a:pt x="268" y="84"/>
                  </a:cubicBezTo>
                  <a:cubicBezTo>
                    <a:pt x="265" y="84"/>
                    <a:pt x="262" y="82"/>
                    <a:pt x="261" y="79"/>
                  </a:cubicBezTo>
                  <a:cubicBezTo>
                    <a:pt x="248" y="40"/>
                    <a:pt x="213" y="15"/>
                    <a:pt x="173" y="15"/>
                  </a:cubicBezTo>
                  <a:cubicBezTo>
                    <a:pt x="122" y="15"/>
                    <a:pt x="81" y="56"/>
                    <a:pt x="81" y="107"/>
                  </a:cubicBezTo>
                  <a:cubicBezTo>
                    <a:pt x="81" y="118"/>
                    <a:pt x="83" y="129"/>
                    <a:pt x="87" y="140"/>
                  </a:cubicBezTo>
                  <a:cubicBezTo>
                    <a:pt x="88" y="142"/>
                    <a:pt x="87" y="145"/>
                    <a:pt x="86" y="147"/>
                  </a:cubicBezTo>
                  <a:cubicBezTo>
                    <a:pt x="84" y="149"/>
                    <a:pt x="82" y="150"/>
                    <a:pt x="79" y="150"/>
                  </a:cubicBezTo>
                  <a:cubicBezTo>
                    <a:pt x="77" y="150"/>
                    <a:pt x="75" y="150"/>
                    <a:pt x="73" y="150"/>
                  </a:cubicBezTo>
                  <a:cubicBezTo>
                    <a:pt x="41" y="150"/>
                    <a:pt x="14" y="176"/>
                    <a:pt x="14" y="209"/>
                  </a:cubicBezTo>
                  <a:cubicBezTo>
                    <a:pt x="14" y="241"/>
                    <a:pt x="41" y="268"/>
                    <a:pt x="73" y="268"/>
                  </a:cubicBezTo>
                  <a:cubicBezTo>
                    <a:pt x="73" y="268"/>
                    <a:pt x="73" y="268"/>
                    <a:pt x="73" y="268"/>
                  </a:cubicBezTo>
                  <a:close/>
                </a:path>
              </a:pathLst>
            </a:custGeom>
            <a:solidFill>
              <a:schemeClr val="accent4"/>
            </a:solidFill>
            <a:ln>
              <a:noFill/>
            </a:ln>
          </p:spPr>
          <p:txBody>
            <a:bodyPr vert="horz" wrap="square" lIns="68571" tIns="34286" rIns="68571" bIns="34286" numCol="1" anchor="t" anchorCtr="0" compatLnSpc="1">
              <a:prstTxWarp prst="textNoShape">
                <a:avLst/>
              </a:prstTxWarp>
            </a:bodyPr>
            <a:lstStyle/>
            <a:p>
              <a:endParaRPr lang="en-US">
                <a:solidFill>
                  <a:srgbClr val="FFFFFF"/>
                </a:solidFill>
              </a:endParaRPr>
            </a:p>
          </p:txBody>
        </p:sp>
      </p:grpSp>
    </p:spTree>
    <p:extLst>
      <p:ext uri="{BB962C8B-B14F-4D97-AF65-F5344CB8AC3E}">
        <p14:creationId xmlns="" xmlns:p14="http://schemas.microsoft.com/office/powerpoint/2010/main" val="366008097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组合 18"/>
          <p:cNvGrpSpPr/>
          <p:nvPr/>
        </p:nvGrpSpPr>
        <p:grpSpPr>
          <a:xfrm>
            <a:off x="1295400" y="971550"/>
            <a:ext cx="5284426" cy="838199"/>
            <a:chOff x="1676400" y="1200151"/>
            <a:chExt cx="5284426" cy="838199"/>
          </a:xfrm>
        </p:grpSpPr>
        <p:sp>
          <p:nvSpPr>
            <p:cNvPr id="8" name="Cross 10"/>
            <p:cNvSpPr/>
            <p:nvPr/>
          </p:nvSpPr>
          <p:spPr bwMode="auto">
            <a:xfrm>
              <a:off x="2590800" y="1276350"/>
              <a:ext cx="685800" cy="609600"/>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grpSp>
          <p:nvGrpSpPr>
            <p:cNvPr id="2" name="组合 10"/>
            <p:cNvGrpSpPr/>
            <p:nvPr/>
          </p:nvGrpSpPr>
          <p:grpSpPr>
            <a:xfrm>
              <a:off x="1676400" y="1200151"/>
              <a:ext cx="762000" cy="762000"/>
              <a:chOff x="762000" y="1800225"/>
              <a:chExt cx="920565" cy="1032391"/>
            </a:xfrm>
          </p:grpSpPr>
          <p:pic>
            <p:nvPicPr>
              <p:cNvPr id="11" name="Picture 6"/>
              <p:cNvPicPr>
                <a:picLocks noChangeAspect="1" noChangeArrowheads="1"/>
              </p:cNvPicPr>
              <p:nvPr/>
            </p:nvPicPr>
            <p:blipFill>
              <a:blip r:embed="rId3">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2" name="TextBox 11"/>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grpSp>
          <p:nvGrpSpPr>
            <p:cNvPr id="4" name="组合 14"/>
            <p:cNvGrpSpPr/>
            <p:nvPr/>
          </p:nvGrpSpPr>
          <p:grpSpPr>
            <a:xfrm>
              <a:off x="3429000" y="1352550"/>
              <a:ext cx="1371600" cy="685800"/>
              <a:chOff x="3352800" y="1733550"/>
              <a:chExt cx="1371600" cy="685800"/>
            </a:xfrm>
          </p:grpSpPr>
          <p:pic>
            <p:nvPicPr>
              <p:cNvPr id="9" name="Picture 2" descr="C:\Users\Administrator\Desktop\bigdata图标\avro-logo.png"/>
              <p:cNvPicPr>
                <a:picLocks noChangeAspect="1" noChangeArrowheads="1"/>
              </p:cNvPicPr>
              <p:nvPr/>
            </p:nvPicPr>
            <p:blipFill>
              <a:blip r:embed="rId4">
                <a:extLst>
                  <a:ext uri="{28A0092B-C50C-407E-A947-70E740481C1C}">
                    <a14:useLocalDpi xmlns="" xmlns:a14="http://schemas.microsoft.com/office/drawing/2010/main" val="0"/>
                  </a:ext>
                </a:extLst>
              </a:blip>
              <a:srcRect/>
              <a:stretch>
                <a:fillRect/>
              </a:stretch>
            </p:blipFill>
            <p:spPr bwMode="auto">
              <a:xfrm>
                <a:off x="3352800" y="1733550"/>
                <a:ext cx="1371600"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14" name="TextBox 13"/>
              <p:cNvSpPr txBox="1"/>
              <p:nvPr/>
            </p:nvSpPr>
            <p:spPr>
              <a:xfrm>
                <a:off x="3352800" y="2234684"/>
                <a:ext cx="1371600" cy="184666"/>
              </a:xfrm>
              <a:prstGeom prst="rect">
                <a:avLst/>
              </a:prstGeom>
              <a:noFill/>
            </p:spPr>
            <p:txBody>
              <a:bodyPr wrap="square" lIns="0" tIns="0" rIns="0" bIns="0" rtlCol="0">
                <a:spAutoFit/>
              </a:bodyPr>
              <a:lstStyle/>
              <a:p>
                <a:pPr algn="ctr"/>
                <a:r>
                  <a:rPr lang="en-US" altLang="zh-CN" sz="1200" dirty="0" smtClean="0">
                    <a:solidFill>
                      <a:schemeClr val="tx1">
                        <a:alpha val="99000"/>
                      </a:schemeClr>
                    </a:solidFill>
                  </a:rPr>
                  <a:t>Avro-</a:t>
                </a:r>
                <a:r>
                  <a:rPr lang="en-US" altLang="zh-CN" sz="1200" dirty="0" err="1" smtClean="0">
                    <a:solidFill>
                      <a:schemeClr val="tx1">
                        <a:alpha val="99000"/>
                      </a:schemeClr>
                    </a:solidFill>
                  </a:rPr>
                  <a:t>Mapreduce</a:t>
                </a:r>
                <a:endParaRPr lang="en-US" sz="1200" dirty="0">
                  <a:solidFill>
                    <a:schemeClr val="tx1">
                      <a:alpha val="99000"/>
                    </a:schemeClr>
                  </a:solidFill>
                </a:endParaRPr>
              </a:p>
            </p:txBody>
          </p:sp>
        </p:grpSp>
        <p:sp>
          <p:nvSpPr>
            <p:cNvPr id="17" name="Cross 10"/>
            <p:cNvSpPr/>
            <p:nvPr/>
          </p:nvSpPr>
          <p:spPr bwMode="auto">
            <a:xfrm>
              <a:off x="4953000" y="1276350"/>
              <a:ext cx="685800" cy="609600"/>
            </a:xfrm>
            <a:prstGeom prst="plus">
              <a:avLst>
                <a:gd name="adj" fmla="val 37222"/>
              </a:avLst>
            </a:prstGeom>
            <a:solidFill>
              <a:srgbClr val="FFFFFF"/>
            </a:solidFill>
            <a:ln w="9525" cap="flat" cmpd="sng" algn="ctr">
              <a:noFill/>
              <a:prstDash val="solid"/>
              <a:headEnd type="none" w="med" len="med"/>
              <a:tailEnd type="none" w="med" len="med"/>
            </a:ln>
            <a:effectLst/>
          </p:spPr>
          <p:txBody>
            <a:bodyPr vert="horz" wrap="square" lIns="91436" tIns="45718" rIns="91436" bIns="45718" numCol="1" rtlCol="0" anchor="ctr" anchorCtr="0" compatLnSpc="1">
              <a:prstTxWarp prst="textNoShape">
                <a:avLst/>
              </a:prstTxWarp>
            </a:bodyPr>
            <a:lstStyle/>
            <a:p>
              <a:pPr marL="0" marR="0" lvl="0" indent="0" defTabSz="685609" eaLnBrk="1" fontAlgn="auto" latinLnBrk="0" hangingPunct="1">
                <a:lnSpc>
                  <a:spcPct val="100000"/>
                </a:lnSpc>
                <a:spcBef>
                  <a:spcPts val="0"/>
                </a:spcBef>
                <a:spcAft>
                  <a:spcPts val="0"/>
                </a:spcAft>
                <a:buClrTx/>
                <a:buSzTx/>
                <a:buFontTx/>
                <a:buNone/>
                <a:tabLst/>
                <a:defRPr/>
              </a:pPr>
              <a:endParaRPr kumimoji="0" lang="en-US" sz="1700" b="0" i="0" u="none" strike="noStrike" kern="0" cap="none" spc="0" normalizeH="0" baseline="0" noProof="0" dirty="0" smtClean="0">
                <a:ln>
                  <a:noFill/>
                </a:ln>
                <a:gradFill>
                  <a:gsLst>
                    <a:gs pos="0">
                      <a:srgbClr val="FFFFFF"/>
                    </a:gs>
                    <a:gs pos="100000">
                      <a:srgbClr val="FFFFFF"/>
                    </a:gs>
                  </a:gsLst>
                  <a:lin ang="5400000" scaled="0"/>
                </a:gradFill>
                <a:effectLst/>
                <a:uLnTx/>
                <a:uFillTx/>
                <a:latin typeface="Segoe UI"/>
              </a:endParaRPr>
            </a:p>
          </p:txBody>
        </p:sp>
        <p:pic>
          <p:nvPicPr>
            <p:cNvPr id="13" name="Picture 8" descr="C:\Users\Administrator\Desktop\spark-project-header1-cropped.png"/>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5791200" y="1352550"/>
              <a:ext cx="1169626" cy="533400"/>
            </a:xfrm>
            <a:prstGeom prst="rect">
              <a:avLst/>
            </a:prstGeom>
            <a:ln>
              <a:noFill/>
            </a:ln>
            <a:extLst>
              <a:ext uri="{909E8E84-426E-40dd-AFC4-6F175D3DCCD1}">
                <a14:hiddenFill xmlns=""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pic>
      </p:grpSp>
      <p:grpSp>
        <p:nvGrpSpPr>
          <p:cNvPr id="22" name="组合 21"/>
          <p:cNvGrpSpPr/>
          <p:nvPr/>
        </p:nvGrpSpPr>
        <p:grpSpPr>
          <a:xfrm>
            <a:off x="1524000" y="2647950"/>
            <a:ext cx="1371600" cy="1359932"/>
            <a:chOff x="2286000" y="2419350"/>
            <a:chExt cx="1371600" cy="1359932"/>
          </a:xfrm>
        </p:grpSpPr>
        <p:pic>
          <p:nvPicPr>
            <p:cNvPr id="18" name="Picture 9" descr="C:\Users\Administrator\Desktop\sunflower_by_barbarian__warrior-d5vd84n.png"/>
            <p:cNvPicPr>
              <a:picLocks noChangeAspect="1" noChangeArrowheads="1"/>
            </p:cNvPicPr>
            <p:nvPr/>
          </p:nvPicPr>
          <p:blipFill>
            <a:blip r:embed="rId6">
              <a:extLst>
                <a:ext uri="{28A0092B-C50C-407E-A947-70E740481C1C}">
                  <a14:useLocalDpi xmlns="" xmlns:a14="http://schemas.microsoft.com/office/drawing/2010/main" val="0"/>
                </a:ext>
              </a:extLst>
            </a:blip>
            <a:srcRect/>
            <a:stretch>
              <a:fillRect/>
            </a:stretch>
          </p:blipFill>
          <p:spPr bwMode="auto">
            <a:xfrm>
              <a:off x="2590800" y="2419350"/>
              <a:ext cx="725236" cy="966981"/>
            </a:xfrm>
            <a:prstGeom prst="rect">
              <a:avLst/>
            </a:prstGeom>
            <a:noFill/>
            <a:extLst>
              <a:ext uri="{909E8E84-426E-40DD-AFC4-6F175D3DCCD1}">
                <a14:hiddenFill xmlns="" xmlns:a14="http://schemas.microsoft.com/office/drawing/2010/main">
                  <a:solidFill>
                    <a:srgbClr val="FFFFFF"/>
                  </a:solidFill>
                </a14:hiddenFill>
              </a:ext>
            </a:extLst>
          </p:spPr>
        </p:pic>
        <p:sp>
          <p:nvSpPr>
            <p:cNvPr id="21" name="TextBox 20"/>
            <p:cNvSpPr txBox="1"/>
            <p:nvPr/>
          </p:nvSpPr>
          <p:spPr>
            <a:xfrm>
              <a:off x="2286000" y="3409950"/>
              <a:ext cx="1371600" cy="369332"/>
            </a:xfrm>
            <a:prstGeom prst="rect">
              <a:avLst/>
            </a:prstGeom>
            <a:noFill/>
          </p:spPr>
          <p:txBody>
            <a:bodyPr wrap="square" lIns="0" tIns="0" rIns="0" bIns="0" rtlCol="0">
              <a:spAutoFit/>
            </a:bodyPr>
            <a:lstStyle/>
            <a:p>
              <a:pPr algn="ctr"/>
              <a:r>
                <a:rPr lang="en-US" sz="1200" dirty="0" smtClean="0">
                  <a:solidFill>
                    <a:schemeClr val="tx1">
                      <a:alpha val="99000"/>
                    </a:schemeClr>
                  </a:solidFill>
                </a:rPr>
                <a:t>Sunflower</a:t>
              </a:r>
              <a:r>
                <a:rPr lang="zh-CN" altLang="en-US" sz="1200" dirty="0" smtClean="0">
                  <a:solidFill>
                    <a:schemeClr val="tx1">
                      <a:alpha val="99000"/>
                    </a:schemeClr>
                  </a:solidFill>
                </a:rPr>
                <a:t>语音云统计分析系统</a:t>
              </a:r>
              <a:endParaRPr lang="en-US" sz="1200" dirty="0">
                <a:solidFill>
                  <a:schemeClr val="tx1">
                    <a:alpha val="99000"/>
                  </a:schemeClr>
                </a:solidFill>
              </a:endParaRPr>
            </a:p>
          </p:txBody>
        </p:sp>
      </p:grpSp>
      <p:sp>
        <p:nvSpPr>
          <p:cNvPr id="26" name="矩形 25"/>
          <p:cNvSpPr/>
          <p:nvPr/>
        </p:nvSpPr>
        <p:spPr bwMode="auto">
          <a:xfrm>
            <a:off x="1219200" y="2190750"/>
            <a:ext cx="5943600" cy="15240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grpSp>
        <p:nvGrpSpPr>
          <p:cNvPr id="30" name="组合 29"/>
          <p:cNvGrpSpPr/>
          <p:nvPr/>
        </p:nvGrpSpPr>
        <p:grpSpPr>
          <a:xfrm>
            <a:off x="3505200" y="2571750"/>
            <a:ext cx="4061881" cy="1526977"/>
            <a:chOff x="3886200" y="2724150"/>
            <a:chExt cx="4061881" cy="1526977"/>
          </a:xfrm>
        </p:grpSpPr>
        <p:pic>
          <p:nvPicPr>
            <p:cNvPr id="197633" name="Picture 1">
              <a:hlinkClick r:id="rId7"/>
            </p:cNvPr>
            <p:cNvPicPr>
              <a:picLocks noChangeAspect="1" noChangeArrowheads="1"/>
            </p:cNvPicPr>
            <p:nvPr/>
          </p:nvPicPr>
          <p:blipFill>
            <a:blip r:embed="rId8"/>
            <a:srcRect/>
            <a:stretch>
              <a:fillRect/>
            </a:stretch>
          </p:blipFill>
          <p:spPr bwMode="auto">
            <a:xfrm>
              <a:off x="3962400" y="2724150"/>
              <a:ext cx="1817688" cy="1143000"/>
            </a:xfrm>
            <a:prstGeom prst="rect">
              <a:avLst/>
            </a:prstGeom>
            <a:noFill/>
            <a:ln w="9525">
              <a:noFill/>
              <a:miter lim="800000"/>
              <a:headEnd/>
              <a:tailEnd/>
            </a:ln>
          </p:spPr>
        </p:pic>
        <p:sp>
          <p:nvSpPr>
            <p:cNvPr id="29" name="矩形 28"/>
            <p:cNvSpPr/>
            <p:nvPr/>
          </p:nvSpPr>
          <p:spPr>
            <a:xfrm>
              <a:off x="3886200" y="3943350"/>
              <a:ext cx="4061881" cy="307777"/>
            </a:xfrm>
            <a:prstGeom prst="rect">
              <a:avLst/>
            </a:prstGeom>
          </p:spPr>
          <p:txBody>
            <a:bodyPr wrap="none">
              <a:spAutoFit/>
            </a:bodyPr>
            <a:lstStyle/>
            <a:p>
              <a:r>
                <a:rPr lang="en-US" altLang="zh-CN" dirty="0" smtClean="0"/>
                <a:t>http://www.xfyun.cn/services/analysis/mobileapp</a:t>
              </a:r>
              <a:endParaRPr lang="zh-CN" altLang="en-US" dirty="0"/>
            </a:p>
          </p:txBody>
        </p:sp>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09550"/>
            <a:ext cx="8382000" cy="457048"/>
          </a:xfrm>
          <a:ln>
            <a:noFill/>
          </a:ln>
        </p:spPr>
        <p:txBody>
          <a:bodyPr/>
          <a:lstStyle/>
          <a:p>
            <a:r>
              <a:rPr lang="zh-CN" altLang="en-US" dirty="0" smtClean="0">
                <a:solidFill>
                  <a:schemeClr val="tx1"/>
                </a:solidFill>
              </a:rPr>
              <a:t>讯飞开放平台统计分析</a:t>
            </a:r>
            <a:endParaRPr lang="en-US" dirty="0">
              <a:solidFill>
                <a:schemeClr val="tx1"/>
              </a:solidFill>
            </a:endParaRPr>
          </a:p>
        </p:txBody>
      </p:sp>
      <p:sp>
        <p:nvSpPr>
          <p:cNvPr id="20" name="Rectangle 19"/>
          <p:cNvSpPr>
            <a:spLocks noChangeAspect="1"/>
          </p:cNvSpPr>
          <p:nvPr/>
        </p:nvSpPr>
        <p:spPr>
          <a:xfrm>
            <a:off x="5858211" y="2850642"/>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chemeClr val="accent4">
                  <a:lumMod val="60000"/>
                  <a:lumOff val="40000"/>
                  <a:alpha val="35000"/>
                </a:schemeClr>
              </a:gs>
              <a:gs pos="100000">
                <a:schemeClr val="accent4">
                  <a:lumMod val="60000"/>
                  <a:lumOff val="40000"/>
                </a:schemeClr>
              </a:gs>
            </a:gsLst>
            <a:path path="rect">
              <a:fillToRect r="100000" b="100000"/>
            </a:path>
            <a:tileRect l="-100000" t="-100000"/>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pPr algn="ctr"/>
            <a:r>
              <a:rPr lang="zh-CN" altLang="en-US" dirty="0" smtClean="0">
                <a:gradFill>
                  <a:gsLst>
                    <a:gs pos="0">
                      <a:schemeClr val="tx1"/>
                    </a:gs>
                    <a:gs pos="100000">
                      <a:schemeClr val="tx1"/>
                    </a:gs>
                  </a:gsLst>
                  <a:lin ang="5400000" scaled="0"/>
                </a:gradFill>
              </a:rPr>
              <a:t>基于以上想法和对分布式计算原理的理解，我们开发了全新的统计分析解决方案</a:t>
            </a:r>
            <a:endParaRPr lang="en-US" altLang="zh-CN" dirty="0" smtClean="0">
              <a:gradFill>
                <a:gsLst>
                  <a:gs pos="0">
                    <a:schemeClr val="tx1"/>
                  </a:gs>
                  <a:gs pos="100000">
                    <a:schemeClr val="tx1"/>
                  </a:gs>
                </a:gsLst>
                <a:lin ang="5400000" scaled="0"/>
              </a:gradFill>
            </a:endParaRPr>
          </a:p>
          <a:p>
            <a:pPr algn="ctr"/>
            <a:r>
              <a:rPr lang="en-US" altLang="zh-CN" dirty="0" smtClean="0">
                <a:gradFill>
                  <a:gsLst>
                    <a:gs pos="0">
                      <a:schemeClr val="tx1"/>
                    </a:gs>
                    <a:gs pos="100000">
                      <a:schemeClr val="tx1"/>
                    </a:gs>
                  </a:gsLst>
                  <a:lin ang="5400000" scaled="0"/>
                </a:gradFill>
              </a:rPr>
              <a:t>Maple-Report</a:t>
            </a:r>
            <a:endParaRPr lang="en-US" dirty="0"/>
          </a:p>
        </p:txBody>
      </p:sp>
      <p:sp>
        <p:nvSpPr>
          <p:cNvPr id="21" name="Rectangle 20"/>
          <p:cNvSpPr>
            <a:spLocks noChangeAspect="1"/>
          </p:cNvSpPr>
          <p:nvPr/>
        </p:nvSpPr>
        <p:spPr>
          <a:xfrm>
            <a:off x="1285020" y="2850642"/>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chemeClr val="accent5">
                  <a:lumMod val="60000"/>
                  <a:lumOff val="40000"/>
                  <a:alpha val="35000"/>
                </a:schemeClr>
              </a:gs>
              <a:gs pos="100000">
                <a:schemeClr val="accent5">
                  <a:lumMod val="60000"/>
                  <a:lumOff val="40000"/>
                </a:schemeClr>
              </a:gs>
            </a:gsLst>
            <a:path path="rect">
              <a:fillToRect l="100000" b="100000"/>
            </a:path>
            <a:tileRect t="-100000" r="-100000"/>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pPr algn="ctr"/>
            <a:r>
              <a:rPr lang="zh-CN" altLang="en-US" dirty="0" smtClean="0">
                <a:gradFill>
                  <a:gsLst>
                    <a:gs pos="0">
                      <a:schemeClr val="tx1"/>
                    </a:gs>
                    <a:gs pos="100000">
                      <a:schemeClr val="tx1"/>
                    </a:gs>
                  </a:gsLst>
                  <a:lin ang="5400000" scaled="0"/>
                </a:gradFill>
              </a:rPr>
              <a:t>基于</a:t>
            </a:r>
            <a:r>
              <a:rPr lang="en-US" altLang="zh-CN" dirty="0" smtClean="0">
                <a:gradFill>
                  <a:gsLst>
                    <a:gs pos="0">
                      <a:schemeClr val="tx1"/>
                    </a:gs>
                    <a:gs pos="100000">
                      <a:schemeClr val="tx1"/>
                    </a:gs>
                  </a:gsLst>
                  <a:lin ang="5400000" scaled="0"/>
                </a:gradFill>
              </a:rPr>
              <a:t>Hive</a:t>
            </a:r>
            <a:r>
              <a:rPr lang="zh-CN" altLang="en-US" dirty="0" smtClean="0">
                <a:gradFill>
                  <a:gsLst>
                    <a:gs pos="0">
                      <a:schemeClr val="tx1"/>
                    </a:gs>
                    <a:gs pos="100000">
                      <a:schemeClr val="tx1"/>
                    </a:gs>
                  </a:gsLst>
                  <a:lin ang="5400000" scaled="0"/>
                </a:gradFill>
              </a:rPr>
              <a:t>的实现，分解后的</a:t>
            </a:r>
            <a:r>
              <a:rPr lang="en-US" altLang="zh-CN" dirty="0" err="1" smtClean="0">
                <a:gradFill>
                  <a:gsLst>
                    <a:gs pos="0">
                      <a:schemeClr val="tx1"/>
                    </a:gs>
                    <a:gs pos="100000">
                      <a:schemeClr val="tx1"/>
                    </a:gs>
                  </a:gsLst>
                  <a:lin ang="5400000" scaled="0"/>
                </a:gradFill>
              </a:rPr>
              <a:t>Sql</a:t>
            </a:r>
            <a:r>
              <a:rPr lang="zh-CN" altLang="en-US" dirty="0" smtClean="0">
                <a:gradFill>
                  <a:gsLst>
                    <a:gs pos="0">
                      <a:schemeClr val="tx1"/>
                    </a:gs>
                    <a:gs pos="100000">
                      <a:schemeClr val="tx1"/>
                    </a:gs>
                  </a:gsLst>
                  <a:lin ang="5400000" scaled="0"/>
                </a:gradFill>
              </a:rPr>
              <a:t>语句有上千条，运行太慢了</a:t>
            </a:r>
            <a:endParaRPr lang="en-US" dirty="0"/>
          </a:p>
        </p:txBody>
      </p:sp>
      <p:sp>
        <p:nvSpPr>
          <p:cNvPr id="22" name="Rectangle 21"/>
          <p:cNvSpPr>
            <a:spLocks noChangeAspect="1"/>
          </p:cNvSpPr>
          <p:nvPr/>
        </p:nvSpPr>
        <p:spPr>
          <a:xfrm>
            <a:off x="1285020" y="1305306"/>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chemeClr val="accent2">
                  <a:lumMod val="60000"/>
                  <a:lumOff val="40000"/>
                  <a:alpha val="35000"/>
                </a:schemeClr>
              </a:gs>
              <a:gs pos="100000">
                <a:schemeClr val="accent2">
                  <a:lumMod val="60000"/>
                  <a:lumOff val="40000"/>
                </a:schemeClr>
              </a:gs>
            </a:gsLst>
            <a:path path="rect">
              <a:fillToRect l="100000" t="100000"/>
            </a:path>
            <a:tileRect r="-100000" b="-100000"/>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pPr algn="ctr"/>
            <a:r>
              <a:rPr lang="zh-CN" altLang="en-US" dirty="0" smtClean="0">
                <a:solidFill>
                  <a:schemeClr val="tx1"/>
                </a:solidFill>
              </a:rPr>
              <a:t>七大类，</a:t>
            </a:r>
            <a:r>
              <a:rPr lang="en-US" altLang="zh-CN" dirty="0" smtClean="0">
                <a:solidFill>
                  <a:schemeClr val="tx1"/>
                </a:solidFill>
              </a:rPr>
              <a:t>50</a:t>
            </a:r>
            <a:r>
              <a:rPr lang="zh-CN" altLang="en-US" dirty="0" smtClean="0">
                <a:solidFill>
                  <a:schemeClr val="tx1"/>
                </a:solidFill>
              </a:rPr>
              <a:t>多个小类统计分析功能，综合指标上千个</a:t>
            </a:r>
            <a:endParaRPr lang="en-US" altLang="zh-CN" dirty="0" smtClean="0">
              <a:solidFill>
                <a:schemeClr val="tx1"/>
              </a:solidFill>
            </a:endParaRPr>
          </a:p>
          <a:p>
            <a:pPr algn="ctr"/>
            <a:endParaRPr lang="en-US" dirty="0">
              <a:solidFill>
                <a:schemeClr val="tx1"/>
              </a:solidFill>
            </a:endParaRPr>
          </a:p>
        </p:txBody>
      </p:sp>
      <p:grpSp>
        <p:nvGrpSpPr>
          <p:cNvPr id="26" name="组合 25"/>
          <p:cNvGrpSpPr/>
          <p:nvPr/>
        </p:nvGrpSpPr>
        <p:grpSpPr>
          <a:xfrm>
            <a:off x="3576230" y="3307842"/>
            <a:ext cx="1991543" cy="1492758"/>
            <a:chOff x="3576230" y="3307842"/>
            <a:chExt cx="1991543" cy="1492758"/>
          </a:xfrm>
        </p:grpSpPr>
        <p:sp>
          <p:nvSpPr>
            <p:cNvPr id="24" name="Rectangle 23"/>
            <p:cNvSpPr>
              <a:spLocks noChangeAspect="1"/>
            </p:cNvSpPr>
            <p:nvPr/>
          </p:nvSpPr>
          <p:spPr>
            <a:xfrm flipH="1" flipV="1">
              <a:off x="3576230" y="3307842"/>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rgbClr val="FF0000">
                    <a:alpha val="22000"/>
                  </a:srgbClr>
                </a:gs>
                <a:gs pos="100000">
                  <a:srgbClr val="C00000">
                    <a:alpha val="54000"/>
                  </a:srgbClr>
                </a:gs>
              </a:gsLst>
              <a:lin ang="16200000" scaled="1"/>
              <a:tileRect/>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pPr algn="ctr"/>
              <a:endParaRPr lang="en-US" b="1" dirty="0">
                <a:solidFill>
                  <a:schemeClr val="tx1"/>
                </a:solidFill>
              </a:endParaRPr>
            </a:p>
          </p:txBody>
        </p:sp>
        <p:sp>
          <p:nvSpPr>
            <p:cNvPr id="25" name="Rectangle 24"/>
            <p:cNvSpPr/>
            <p:nvPr/>
          </p:nvSpPr>
          <p:spPr>
            <a:xfrm>
              <a:off x="3600197" y="3915802"/>
              <a:ext cx="1967575" cy="646331"/>
            </a:xfrm>
            <a:prstGeom prst="rect">
              <a:avLst/>
            </a:prstGeom>
          </p:spPr>
          <p:txBody>
            <a:bodyPr wrap="square" lIns="0" tIns="0" rIns="0" bIns="0">
              <a:spAutoFit/>
            </a:bodyPr>
            <a:lstStyle/>
            <a:p>
              <a:pPr marL="0" lvl="1" algn="ctr"/>
              <a:r>
                <a:rPr lang="zh-CN" altLang="en-US" dirty="0" smtClean="0">
                  <a:gradFill>
                    <a:gsLst>
                      <a:gs pos="0">
                        <a:schemeClr val="tx1"/>
                      </a:gs>
                      <a:gs pos="100000">
                        <a:schemeClr val="tx1"/>
                      </a:gs>
                    </a:gsLst>
                    <a:lin ang="5400000" scaled="0"/>
                  </a:gradFill>
                </a:rPr>
                <a:t>基于</a:t>
              </a:r>
              <a:r>
                <a:rPr lang="en-US" altLang="zh-CN" dirty="0" smtClean="0">
                  <a:gradFill>
                    <a:gsLst>
                      <a:gs pos="0">
                        <a:schemeClr val="tx1"/>
                      </a:gs>
                      <a:gs pos="100000">
                        <a:schemeClr val="tx1"/>
                      </a:gs>
                    </a:gsLst>
                    <a:lin ang="5400000" scaled="0"/>
                  </a:gradFill>
                </a:rPr>
                <a:t>Pig</a:t>
              </a:r>
              <a:r>
                <a:rPr lang="zh-CN" altLang="en-US" dirty="0" smtClean="0">
                  <a:gradFill>
                    <a:gsLst>
                      <a:gs pos="0">
                        <a:schemeClr val="tx1"/>
                      </a:gs>
                      <a:gs pos="100000">
                        <a:schemeClr val="tx1"/>
                      </a:gs>
                    </a:gsLst>
                    <a:lin ang="5400000" scaled="0"/>
                  </a:gradFill>
                </a:rPr>
                <a:t>的统计分析脚本，也有好几百行，执行速度也很慢</a:t>
              </a:r>
              <a:endParaRPr lang="de-DE" dirty="0">
                <a:gradFill>
                  <a:gsLst>
                    <a:gs pos="0">
                      <a:schemeClr val="tx1"/>
                    </a:gs>
                    <a:gs pos="100000">
                      <a:schemeClr val="tx1"/>
                    </a:gs>
                  </a:gsLst>
                  <a:lin ang="5400000" scaled="0"/>
                </a:gradFill>
              </a:endParaRPr>
            </a:p>
          </p:txBody>
        </p:sp>
      </p:grpSp>
      <p:grpSp>
        <p:nvGrpSpPr>
          <p:cNvPr id="3" name="Group 31"/>
          <p:cNvGrpSpPr/>
          <p:nvPr/>
        </p:nvGrpSpPr>
        <p:grpSpPr>
          <a:xfrm>
            <a:off x="3943187" y="1835659"/>
            <a:ext cx="1322609" cy="1471070"/>
            <a:chOff x="5256212" y="2676144"/>
            <a:chExt cx="1763019" cy="2048256"/>
          </a:xfrm>
        </p:grpSpPr>
        <p:pic>
          <p:nvPicPr>
            <p:cNvPr id="31" name="Picture 30" descr="C:\Program Files\Microsoft Resource DVD Artwork\DVD_ART\BoxShots_Logos\People Ready\PRB man 3 silouette people ready.png"/>
            <p:cNvPicPr>
              <a:picLocks noChangeAspect="1" noChangeArrowheads="1"/>
            </p:cNvPicPr>
            <p:nvPr/>
          </p:nvPicPr>
          <p:blipFill>
            <a:blip r:embed="rId3" cstate="print">
              <a:lum bright="70000" contrast="-70000"/>
            </a:blip>
            <a:srcRect/>
            <a:stretch>
              <a:fillRect/>
            </a:stretch>
          </p:blipFill>
          <p:spPr bwMode="auto">
            <a:xfrm>
              <a:off x="5540300" y="2676144"/>
              <a:ext cx="711757" cy="1782028"/>
            </a:xfrm>
            <a:prstGeom prst="rect">
              <a:avLst/>
            </a:prstGeom>
            <a:noFill/>
            <a:effectLst/>
          </p:spPr>
        </p:pic>
        <p:pic>
          <p:nvPicPr>
            <p:cNvPr id="28" name="Picture 27" descr="C:\Program Files\Microsoft Resource DVD Artwork\DVD_ART\BoxShots_Logos\People Ready\PRB man silouette people ready.png"/>
            <p:cNvPicPr>
              <a:picLocks noChangeAspect="1" noChangeArrowheads="1"/>
            </p:cNvPicPr>
            <p:nvPr/>
          </p:nvPicPr>
          <p:blipFill>
            <a:blip r:embed="rId4" cstate="print">
              <a:lum bright="70000" contrast="-70000"/>
            </a:blip>
            <a:srcRect/>
            <a:stretch>
              <a:fillRect/>
            </a:stretch>
          </p:blipFill>
          <p:spPr bwMode="auto">
            <a:xfrm>
              <a:off x="6494592" y="2847600"/>
              <a:ext cx="524639" cy="1876800"/>
            </a:xfrm>
            <a:prstGeom prst="rect">
              <a:avLst/>
            </a:prstGeom>
            <a:noFill/>
            <a:effectLst/>
          </p:spPr>
        </p:pic>
        <p:pic>
          <p:nvPicPr>
            <p:cNvPr id="29" name="Picture 28" descr="C:\Program Files\Microsoft Resource DVD Artwork\DVD_ART\BoxShots_Logos\People Ready\PRB woman silouette people ready.png"/>
            <p:cNvPicPr>
              <a:picLocks noChangeAspect="1" noChangeArrowheads="1"/>
            </p:cNvPicPr>
            <p:nvPr/>
          </p:nvPicPr>
          <p:blipFill>
            <a:blip r:embed="rId5" cstate="print">
              <a:lum bright="70000" contrast="-70000"/>
            </a:blip>
            <a:srcRect/>
            <a:stretch>
              <a:fillRect/>
            </a:stretch>
          </p:blipFill>
          <p:spPr bwMode="auto">
            <a:xfrm>
              <a:off x="5256212" y="2813696"/>
              <a:ext cx="403533" cy="1823875"/>
            </a:xfrm>
            <a:prstGeom prst="rect">
              <a:avLst/>
            </a:prstGeom>
            <a:noFill/>
            <a:effectLst/>
          </p:spPr>
        </p:pic>
        <p:pic>
          <p:nvPicPr>
            <p:cNvPr id="30" name="Picture 29" descr="C:\Program Files\Microsoft Resource DVD Artwork\DVD_ART\BoxShots_Logos\People Ready\PRB woman 3 silouette people ready.png"/>
            <p:cNvPicPr>
              <a:picLocks noChangeAspect="1" noChangeArrowheads="1"/>
            </p:cNvPicPr>
            <p:nvPr/>
          </p:nvPicPr>
          <p:blipFill>
            <a:blip r:embed="rId6" cstate="print">
              <a:lum bright="70000" contrast="-70000"/>
            </a:blip>
            <a:srcRect/>
            <a:stretch>
              <a:fillRect/>
            </a:stretch>
          </p:blipFill>
          <p:spPr bwMode="auto">
            <a:xfrm>
              <a:off x="6029503" y="2782221"/>
              <a:ext cx="719575" cy="1801438"/>
            </a:xfrm>
            <a:prstGeom prst="rect">
              <a:avLst/>
            </a:prstGeom>
            <a:noFill/>
            <a:effectLst/>
          </p:spPr>
        </p:pic>
      </p:grpSp>
      <p:pic>
        <p:nvPicPr>
          <p:cNvPr id="189442" name="Picture 2">
            <a:hlinkClick r:id="rId7"/>
          </p:cNvPr>
          <p:cNvPicPr>
            <a:picLocks noChangeAspect="1" noChangeArrowheads="1"/>
          </p:cNvPicPr>
          <p:nvPr/>
        </p:nvPicPr>
        <p:blipFill>
          <a:blip r:embed="rId8"/>
          <a:srcRect/>
          <a:stretch>
            <a:fillRect/>
          </a:stretch>
        </p:blipFill>
        <p:spPr bwMode="auto">
          <a:xfrm>
            <a:off x="3352800" y="3105150"/>
            <a:ext cx="2514600" cy="504825"/>
          </a:xfrm>
          <a:prstGeom prst="rect">
            <a:avLst/>
          </a:prstGeom>
          <a:ln>
            <a:noFill/>
          </a:ln>
          <a:effectLst>
            <a:softEdge rad="112500"/>
          </a:effectLst>
        </p:spPr>
      </p:pic>
      <p:sp>
        <p:nvSpPr>
          <p:cNvPr id="23" name="Rectangle 22"/>
          <p:cNvSpPr>
            <a:spLocks noChangeAspect="1"/>
          </p:cNvSpPr>
          <p:nvPr/>
        </p:nvSpPr>
        <p:spPr>
          <a:xfrm>
            <a:off x="3581400" y="895350"/>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rgbClr val="F8F57B">
                  <a:alpha val="31000"/>
                </a:srgbClr>
              </a:gs>
              <a:gs pos="100000">
                <a:srgbClr val="FFFF00"/>
              </a:gs>
            </a:gsLst>
            <a:lin ang="16200000" scaled="1"/>
            <a:tileRect/>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pPr algn="ctr"/>
            <a:r>
              <a:rPr lang="zh-CN" altLang="en-US" dirty="0" smtClean="0">
                <a:solidFill>
                  <a:schemeClr val="tx1"/>
                </a:solidFill>
              </a:rPr>
              <a:t>日</a:t>
            </a:r>
            <a:r>
              <a:rPr lang="en-US" altLang="zh-CN" dirty="0" smtClean="0">
                <a:solidFill>
                  <a:schemeClr val="tx1"/>
                </a:solidFill>
              </a:rPr>
              <a:t>2</a:t>
            </a:r>
            <a:r>
              <a:rPr lang="zh-CN" altLang="en-US" dirty="0" smtClean="0">
                <a:solidFill>
                  <a:schemeClr val="tx1"/>
                </a:solidFill>
              </a:rPr>
              <a:t>亿次</a:t>
            </a:r>
            <a:r>
              <a:rPr lang="en-US" altLang="zh-CN" dirty="0" smtClean="0">
                <a:solidFill>
                  <a:schemeClr val="tx1"/>
                </a:solidFill>
              </a:rPr>
              <a:t>PV</a:t>
            </a:r>
            <a:r>
              <a:rPr lang="zh-CN" altLang="en-US" dirty="0" smtClean="0">
                <a:solidFill>
                  <a:schemeClr val="tx1"/>
                </a:solidFill>
              </a:rPr>
              <a:t>，在语音重度服务下，日志量进千亿条</a:t>
            </a:r>
            <a:endParaRPr lang="en-US" dirty="0">
              <a:solidFill>
                <a:schemeClr val="tx1"/>
              </a:solidFill>
            </a:endParaRPr>
          </a:p>
        </p:txBody>
      </p:sp>
      <p:grpSp>
        <p:nvGrpSpPr>
          <p:cNvPr id="27" name="组合 26"/>
          <p:cNvGrpSpPr/>
          <p:nvPr/>
        </p:nvGrpSpPr>
        <p:grpSpPr>
          <a:xfrm>
            <a:off x="5791200" y="1276350"/>
            <a:ext cx="1991543" cy="1492758"/>
            <a:chOff x="5791200" y="1276350"/>
            <a:chExt cx="1991543" cy="1492758"/>
          </a:xfrm>
        </p:grpSpPr>
        <p:sp>
          <p:nvSpPr>
            <p:cNvPr id="19" name="Rectangle 18"/>
            <p:cNvSpPr>
              <a:spLocks noChangeAspect="1"/>
            </p:cNvSpPr>
            <p:nvPr/>
          </p:nvSpPr>
          <p:spPr>
            <a:xfrm>
              <a:off x="5791200" y="1276350"/>
              <a:ext cx="1991543" cy="1492758"/>
            </a:xfrm>
            <a:prstGeom prst="rect">
              <a:avLst/>
            </a:prstGeom>
            <a:gradFill flip="none" rotWithShape="1">
              <a:gsLst>
                <a:gs pos="0">
                  <a:schemeClr val="bg2">
                    <a:lumMod val="40000"/>
                    <a:lumOff val="60000"/>
                    <a:alpha val="56000"/>
                  </a:schemeClr>
                </a:gs>
                <a:gs pos="21000">
                  <a:schemeClr val="bg2">
                    <a:alpha val="11000"/>
                  </a:schemeClr>
                </a:gs>
                <a:gs pos="66000">
                  <a:schemeClr val="bg2">
                    <a:lumMod val="75000"/>
                    <a:alpha val="18000"/>
                  </a:schemeClr>
                </a:gs>
                <a:gs pos="96000">
                  <a:schemeClr val="accent3">
                    <a:lumMod val="60000"/>
                    <a:lumOff val="40000"/>
                    <a:alpha val="35000"/>
                  </a:schemeClr>
                </a:gs>
                <a:gs pos="100000">
                  <a:schemeClr val="accent3">
                    <a:lumMod val="60000"/>
                    <a:lumOff val="40000"/>
                  </a:schemeClr>
                </a:gs>
              </a:gsLst>
              <a:path path="rect">
                <a:fillToRect t="100000" r="100000"/>
              </a:path>
              <a:tileRect l="-100000" b="-100000"/>
            </a:gradFill>
            <a:ln>
              <a:solidFill>
                <a:schemeClr val="bg2"/>
              </a:solidFill>
            </a:ln>
            <a:effectLst/>
          </p:spPr>
          <p:style>
            <a:lnRef idx="1">
              <a:schemeClr val="accent1"/>
            </a:lnRef>
            <a:fillRef idx="2">
              <a:schemeClr val="accent1"/>
            </a:fillRef>
            <a:effectRef idx="1">
              <a:schemeClr val="accent1"/>
            </a:effectRef>
            <a:fontRef idx="minor">
              <a:schemeClr val="dk1"/>
            </a:fontRef>
          </p:style>
          <p:txBody>
            <a:bodyPr lIns="68586" tIns="34294" rIns="68586" bIns="34294" anchor="ctr"/>
            <a:lstStyle/>
            <a:p>
              <a:endParaRPr lang="en-US" altLang="zh-CN" dirty="0" smtClean="0">
                <a:gradFill>
                  <a:gsLst>
                    <a:gs pos="0">
                      <a:schemeClr val="tx1"/>
                    </a:gs>
                    <a:gs pos="100000">
                      <a:schemeClr val="tx1"/>
                    </a:gs>
                  </a:gsLst>
                  <a:lin ang="5400000" scaled="0"/>
                </a:gradFill>
              </a:endParaRPr>
            </a:p>
            <a:p>
              <a:endParaRPr lang="en-US" dirty="0" smtClean="0">
                <a:gradFill>
                  <a:gsLst>
                    <a:gs pos="0">
                      <a:schemeClr val="tx1"/>
                    </a:gs>
                    <a:gs pos="100000">
                      <a:schemeClr val="tx1"/>
                    </a:gs>
                  </a:gsLst>
                  <a:lin ang="5400000" scaled="0"/>
                </a:gradFill>
              </a:endParaRPr>
            </a:p>
            <a:p>
              <a:endParaRPr lang="en-US" dirty="0"/>
            </a:p>
          </p:txBody>
        </p:sp>
        <p:sp>
          <p:nvSpPr>
            <p:cNvPr id="17" name="矩形 16"/>
            <p:cNvSpPr/>
            <p:nvPr/>
          </p:nvSpPr>
          <p:spPr>
            <a:xfrm>
              <a:off x="5791200" y="1352550"/>
              <a:ext cx="1981200" cy="1371600"/>
            </a:xfrm>
            <a:prstGeom prst="rect">
              <a:avLst/>
            </a:prstGeom>
          </p:spPr>
          <p:txBody>
            <a:bodyPr wrap="square">
              <a:spAutoFit/>
            </a:bodyPr>
            <a:lstStyle/>
            <a:p>
              <a:pPr lvl="0"/>
              <a:r>
                <a:rPr lang="zh-CN" altLang="en-US" sz="1200" dirty="0" smtClean="0">
                  <a:gradFill>
                    <a:gsLst>
                      <a:gs pos="0">
                        <a:srgbClr val="FFFFFF"/>
                      </a:gs>
                      <a:gs pos="100000">
                        <a:srgbClr val="FFFFFF"/>
                      </a:gs>
                    </a:gsLst>
                    <a:lin ang="5400000" scaled="0"/>
                  </a:gradFill>
                </a:rPr>
                <a:t>优化的方向</a:t>
              </a:r>
              <a:endParaRPr lang="en-US" altLang="zh-CN" sz="1200" dirty="0" smtClean="0">
                <a:gradFill>
                  <a:gsLst>
                    <a:gs pos="0">
                      <a:srgbClr val="FFFFFF"/>
                    </a:gs>
                    <a:gs pos="100000">
                      <a:srgbClr val="FFFFFF"/>
                    </a:gs>
                  </a:gsLst>
                  <a:lin ang="5400000" scaled="0"/>
                </a:gradFill>
              </a:endParaRPr>
            </a:p>
            <a:p>
              <a:pPr lvl="0"/>
              <a:r>
                <a:rPr lang="en-US" altLang="zh-CN" sz="1200" dirty="0" smtClean="0">
                  <a:gradFill>
                    <a:gsLst>
                      <a:gs pos="0">
                        <a:srgbClr val="FFFFFF"/>
                      </a:gs>
                      <a:gs pos="100000">
                        <a:srgbClr val="FFFFFF"/>
                      </a:gs>
                    </a:gsLst>
                    <a:lin ang="5400000" scaled="0"/>
                  </a:gradFill>
                </a:rPr>
                <a:t>     </a:t>
              </a:r>
              <a:r>
                <a:rPr lang="zh-CN" altLang="en-US" sz="1200" dirty="0" smtClean="0">
                  <a:gradFill>
                    <a:gsLst>
                      <a:gs pos="0">
                        <a:srgbClr val="FFFFFF"/>
                      </a:gs>
                      <a:gs pos="100000">
                        <a:srgbClr val="FFFFFF"/>
                      </a:gs>
                    </a:gsLst>
                    <a:lin ang="5400000" scaled="0"/>
                  </a:gradFill>
                </a:rPr>
                <a:t>对于同一份数据不同维度和指标的统计分析能否一次完成？</a:t>
              </a:r>
              <a:endParaRPr lang="en-US" altLang="zh-CN" sz="1200" dirty="0" smtClean="0">
                <a:gradFill>
                  <a:gsLst>
                    <a:gs pos="0">
                      <a:srgbClr val="FFFFFF"/>
                    </a:gs>
                    <a:gs pos="100000">
                      <a:srgbClr val="FFFFFF"/>
                    </a:gs>
                  </a:gsLst>
                  <a:lin ang="5400000" scaled="0"/>
                </a:gradFill>
              </a:endParaRPr>
            </a:p>
            <a:p>
              <a:pPr lvl="0"/>
              <a:r>
                <a:rPr lang="en-US" altLang="zh-CN" sz="1200" dirty="0" smtClean="0">
                  <a:gradFill>
                    <a:gsLst>
                      <a:gs pos="0">
                        <a:srgbClr val="FFFFFF"/>
                      </a:gs>
                      <a:gs pos="100000">
                        <a:srgbClr val="FFFFFF"/>
                      </a:gs>
                    </a:gsLst>
                    <a:lin ang="5400000" scaled="0"/>
                  </a:gradFill>
                </a:rPr>
                <a:t>     </a:t>
              </a:r>
              <a:r>
                <a:rPr lang="zh-CN" altLang="en-US" sz="1200" dirty="0" smtClean="0">
                  <a:gradFill>
                    <a:gsLst>
                      <a:gs pos="0">
                        <a:srgbClr val="FFFFFF"/>
                      </a:gs>
                      <a:gs pos="100000">
                        <a:srgbClr val="FFFFFF"/>
                      </a:gs>
                    </a:gsLst>
                    <a:lin ang="5400000" scaled="0"/>
                  </a:gradFill>
                </a:rPr>
                <a:t>小时报表的计算结构能否被日报表利用，以此类推</a:t>
              </a:r>
              <a:endParaRPr lang="en-US" altLang="zh-CN" sz="1200" dirty="0" smtClean="0">
                <a:gradFill>
                  <a:gsLst>
                    <a:gs pos="0">
                      <a:srgbClr val="FFFFFF"/>
                    </a:gs>
                    <a:gs pos="100000">
                      <a:srgbClr val="FFFFFF"/>
                    </a:gs>
                  </a:gsLst>
                  <a:lin ang="5400000" scaled="0"/>
                </a:gradFill>
              </a:endParaRPr>
            </a:p>
          </p:txBody>
        </p:sp>
      </p:grpSp>
    </p:spTree>
    <p:extLst>
      <p:ext uri="{BB962C8B-B14F-4D97-AF65-F5344CB8AC3E}">
        <p14:creationId xmlns="" xmlns:p14="http://schemas.microsoft.com/office/powerpoint/2010/main" val="3829217182"/>
      </p:ext>
    </p:extLst>
  </p:cSld>
  <p:clrMapOvr>
    <a:masterClrMapping/>
  </p:clrMapOvr>
  <mc:AlternateContent xmlns:mc="http://schemas.openxmlformats.org/markup-compatibility/2006">
    <mc:Choice xmlns=""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fill="hold"/>
                                        <p:tgtEl>
                                          <p:spTgt spid="22"/>
                                        </p:tgtEl>
                                        <p:attrNameLst>
                                          <p:attrName>ppt_x</p:attrName>
                                        </p:attrNameLst>
                                      </p:cBhvr>
                                      <p:tavLst>
                                        <p:tav tm="0">
                                          <p:val>
                                            <p:strVal val="#ppt_x"/>
                                          </p:val>
                                        </p:tav>
                                        <p:tav tm="100000">
                                          <p:val>
                                            <p:strVal val="#ppt_x"/>
                                          </p:val>
                                        </p:tav>
                                      </p:tavLst>
                                    </p:anim>
                                    <p:anim calcmode="lin" valueType="num">
                                      <p:cBhvr additive="base">
                                        <p:cTn id="1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
                                        </p:tgtEl>
                                        <p:attrNameLst>
                                          <p:attrName>style.visibility</p:attrName>
                                        </p:attrNameLst>
                                      </p:cBhvr>
                                      <p:to>
                                        <p:strVal val="visible"/>
                                      </p:to>
                                    </p:set>
                                    <p:anim calcmode="lin" valueType="num">
                                      <p:cBhvr additive="base">
                                        <p:cTn id="25" dur="500" fill="hold"/>
                                        <p:tgtEl>
                                          <p:spTgt spid="26"/>
                                        </p:tgtEl>
                                        <p:attrNameLst>
                                          <p:attrName>ppt_x</p:attrName>
                                        </p:attrNameLst>
                                      </p:cBhvr>
                                      <p:tavLst>
                                        <p:tav tm="0">
                                          <p:val>
                                            <p:strVal val="#ppt_x"/>
                                          </p:val>
                                        </p:tav>
                                        <p:tav tm="100000">
                                          <p:val>
                                            <p:strVal val="#ppt_x"/>
                                          </p:val>
                                        </p:tav>
                                      </p:tavLst>
                                    </p:anim>
                                    <p:anim calcmode="lin" valueType="num">
                                      <p:cBhvr additive="base">
                                        <p:cTn id="26"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27"/>
                                        </p:tgtEl>
                                        <p:attrNameLst>
                                          <p:attrName>style.visibility</p:attrName>
                                        </p:attrNameLst>
                                      </p:cBhvr>
                                      <p:to>
                                        <p:strVal val="visible"/>
                                      </p:to>
                                    </p:set>
                                    <p:anim calcmode="lin" valueType="num">
                                      <p:cBhvr additive="base">
                                        <p:cTn id="31" dur="500" fill="hold"/>
                                        <p:tgtEl>
                                          <p:spTgt spid="27"/>
                                        </p:tgtEl>
                                        <p:attrNameLst>
                                          <p:attrName>ppt_x</p:attrName>
                                        </p:attrNameLst>
                                      </p:cBhvr>
                                      <p:tavLst>
                                        <p:tav tm="0">
                                          <p:val>
                                            <p:strVal val="#ppt_x"/>
                                          </p:val>
                                        </p:tav>
                                        <p:tav tm="100000">
                                          <p:val>
                                            <p:strVal val="#ppt_x"/>
                                          </p:val>
                                        </p:tav>
                                      </p:tavLst>
                                    </p:anim>
                                    <p:anim calcmode="lin" valueType="num">
                                      <p:cBhvr additive="base">
                                        <p:cTn id="32"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 calcmode="lin" valueType="num">
                                      <p:cBhvr additive="base">
                                        <p:cTn id="37" dur="500" fill="hold"/>
                                        <p:tgtEl>
                                          <p:spTgt spid="20"/>
                                        </p:tgtEl>
                                        <p:attrNameLst>
                                          <p:attrName>ppt_x</p:attrName>
                                        </p:attrNameLst>
                                      </p:cBhvr>
                                      <p:tavLst>
                                        <p:tav tm="0">
                                          <p:val>
                                            <p:strVal val="#ppt_x"/>
                                          </p:val>
                                        </p:tav>
                                        <p:tav tm="100000">
                                          <p:val>
                                            <p:strVal val="#ppt_x"/>
                                          </p:val>
                                        </p:tav>
                                      </p:tavLst>
                                    </p:anim>
                                    <p:anim calcmode="lin" valueType="num">
                                      <p:cBhvr additive="base">
                                        <p:cTn id="3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smtClean="0"/>
              <a:t>统计分析解决方案 </a:t>
            </a:r>
            <a:r>
              <a:rPr lang="en-US" altLang="zh-CN" dirty="0" smtClean="0"/>
              <a:t>Maple-Report</a:t>
            </a:r>
            <a:endParaRPr lang="zh-CN" altLang="en-US" dirty="0"/>
          </a:p>
        </p:txBody>
      </p:sp>
      <p:grpSp>
        <p:nvGrpSpPr>
          <p:cNvPr id="42" name="组合 41"/>
          <p:cNvGrpSpPr/>
          <p:nvPr/>
        </p:nvGrpSpPr>
        <p:grpSpPr>
          <a:xfrm>
            <a:off x="381000" y="1276350"/>
            <a:ext cx="5029200" cy="2979277"/>
            <a:chOff x="304800" y="1085852"/>
            <a:chExt cx="5029200" cy="2979277"/>
          </a:xfrm>
        </p:grpSpPr>
        <p:grpSp>
          <p:nvGrpSpPr>
            <p:cNvPr id="39" name="组合 38"/>
            <p:cNvGrpSpPr/>
            <p:nvPr/>
          </p:nvGrpSpPr>
          <p:grpSpPr>
            <a:xfrm>
              <a:off x="304800" y="1085852"/>
              <a:ext cx="5029200" cy="2979277"/>
              <a:chOff x="304800" y="1085852"/>
              <a:chExt cx="5029200" cy="2979277"/>
            </a:xfrm>
          </p:grpSpPr>
          <p:sp>
            <p:nvSpPr>
              <p:cNvPr id="26" name="内容占位符 5"/>
              <p:cNvSpPr txBox="1">
                <a:spLocks/>
              </p:cNvSpPr>
              <p:nvPr/>
            </p:nvSpPr>
            <p:spPr>
              <a:xfrm>
                <a:off x="389436" y="1085852"/>
                <a:ext cx="4944564" cy="2979277"/>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buFontTx/>
                  <a:buNone/>
                </a:pPr>
                <a:endParaRPr lang="en-US" altLang="zh-CN" dirty="0" smtClean="0"/>
              </a:p>
            </p:txBody>
          </p:sp>
          <p:grpSp>
            <p:nvGrpSpPr>
              <p:cNvPr id="5" name="组 24"/>
              <p:cNvGrpSpPr/>
              <p:nvPr/>
            </p:nvGrpSpPr>
            <p:grpSpPr>
              <a:xfrm>
                <a:off x="304800" y="2419350"/>
                <a:ext cx="1447800" cy="1450777"/>
                <a:chOff x="-1143000" y="2415348"/>
                <a:chExt cx="1447800" cy="1526977"/>
              </a:xfrm>
            </p:grpSpPr>
            <p:sp>
              <p:nvSpPr>
                <p:cNvPr id="6" name="TextBox 5"/>
                <p:cNvSpPr txBox="1"/>
                <p:nvPr/>
              </p:nvSpPr>
              <p:spPr>
                <a:xfrm>
                  <a:off x="-1066800" y="3634548"/>
                  <a:ext cx="1295400" cy="307777"/>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i="1" dirty="0" smtClean="0">
                      <a:latin typeface="Segoe" pitchFamily="34" charset="0"/>
                    </a:rPr>
                    <a:t>Maple-Report</a:t>
                  </a:r>
                  <a:endParaRPr lang="en-US" i="1" dirty="0">
                    <a:latin typeface="Segoe" pitchFamily="34" charset="0"/>
                  </a:endParaRPr>
                </a:p>
              </p:txBody>
            </p:sp>
            <p:pic>
              <p:nvPicPr>
                <p:cNvPr id="7" name="图片 6"/>
                <p:cNvPicPr>
                  <a:picLocks noChangeAspect="1"/>
                </p:cNvPicPr>
                <p:nvPr/>
              </p:nvPicPr>
              <p:blipFill>
                <a:blip r:embed="rId4"/>
                <a:stretch>
                  <a:fillRect/>
                </a:stretch>
              </p:blipFill>
              <p:spPr>
                <a:xfrm>
                  <a:off x="-1143000" y="2415348"/>
                  <a:ext cx="1447800" cy="1378027"/>
                </a:xfrm>
                <a:prstGeom prst="rect">
                  <a:avLst/>
                </a:prstGeom>
              </p:spPr>
            </p:pic>
          </p:grpSp>
          <p:grpSp>
            <p:nvGrpSpPr>
              <p:cNvPr id="9" name="组合 10"/>
              <p:cNvGrpSpPr/>
              <p:nvPr/>
            </p:nvGrpSpPr>
            <p:grpSpPr>
              <a:xfrm>
                <a:off x="381000" y="1123950"/>
                <a:ext cx="1066800" cy="1143000"/>
                <a:chOff x="762000" y="1800225"/>
                <a:chExt cx="920565" cy="1032391"/>
              </a:xfrm>
            </p:grpSpPr>
            <p:pic>
              <p:nvPicPr>
                <p:cNvPr id="10" name="Picture 6"/>
                <p:cNvPicPr>
                  <a:picLocks noChangeAspect="1" noChangeArrowheads="1"/>
                </p:cNvPicPr>
                <p:nvPr/>
              </p:nvPicPr>
              <p:blipFill>
                <a:blip r:embed="rId5">
                  <a:extLst>
                    <a:ext uri="{28A0092B-C50C-407E-A947-70E740481C1C}">
                      <a14:useLocalDpi xmlns="" xmlns:a14="http://schemas.microsoft.com/office/drawing/2010/main" val="0"/>
                    </a:ext>
                  </a:extLst>
                </a:blip>
                <a:srcRect/>
                <a:stretch>
                  <a:fillRect/>
                </a:stretch>
              </p:blipFill>
              <p:spPr bwMode="auto">
                <a:xfrm>
                  <a:off x="828675" y="1800225"/>
                  <a:ext cx="847725" cy="847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762000" y="2647950"/>
                  <a:ext cx="920565" cy="184666"/>
                </a:xfrm>
                <a:prstGeom prst="rect">
                  <a:avLst/>
                </a:prstGeom>
                <a:noFill/>
              </p:spPr>
              <p:txBody>
                <a:bodyPr wrap="square" lIns="0" tIns="0" rIns="0" bIns="0" rtlCol="0">
                  <a:spAutoFit/>
                </a:bodyPr>
                <a:lstStyle/>
                <a:p>
                  <a:pPr algn="ctr"/>
                  <a:r>
                    <a:rPr lang="en-US" sz="1200" dirty="0" smtClean="0">
                      <a:solidFill>
                        <a:schemeClr val="tx1">
                          <a:alpha val="99000"/>
                        </a:schemeClr>
                      </a:solidFill>
                    </a:rPr>
                    <a:t>Data Source</a:t>
                  </a:r>
                  <a:endParaRPr lang="en-US" sz="1200" dirty="0">
                    <a:solidFill>
                      <a:schemeClr val="tx1">
                        <a:alpha val="99000"/>
                      </a:schemeClr>
                    </a:solidFill>
                  </a:endParaRPr>
                </a:p>
              </p:txBody>
            </p:sp>
          </p:grpSp>
          <p:grpSp>
            <p:nvGrpSpPr>
              <p:cNvPr id="25" name="组合 24"/>
              <p:cNvGrpSpPr/>
              <p:nvPr/>
            </p:nvGrpSpPr>
            <p:grpSpPr>
              <a:xfrm>
                <a:off x="2133600" y="1123950"/>
                <a:ext cx="1219200" cy="1143000"/>
                <a:chOff x="5410200" y="1885950"/>
                <a:chExt cx="1219200" cy="1143000"/>
              </a:xfrm>
            </p:grpSpPr>
            <p:sp>
              <p:nvSpPr>
                <p:cNvPr id="19" name="Rectangle 21"/>
                <p:cNvSpPr/>
                <p:nvPr/>
              </p:nvSpPr>
              <p:spPr bwMode="auto">
                <a:xfrm>
                  <a:off x="5410200" y="1885950"/>
                  <a:ext cx="12192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15" tIns="73115" rIns="73115" bIns="73115" numCol="1" rtlCol="0" anchor="b" anchorCtr="0" compatLnSpc="1">
                  <a:prstTxWarp prst="textNoShape">
                    <a:avLst/>
                  </a:prstTxWarp>
                </a:bodyPr>
                <a:lstStyle/>
                <a:p>
                  <a:pPr algn="ctr" defTabSz="635302" fontAlgn="base">
                    <a:spcBef>
                      <a:spcPct val="0"/>
                    </a:spcBef>
                    <a:spcAft>
                      <a:spcPct val="0"/>
                    </a:spcAft>
                  </a:pPr>
                  <a:r>
                    <a:rPr lang="en-US" altLang="zh-CN" sz="1200" dirty="0" smtClean="0">
                      <a:gradFill>
                        <a:gsLst>
                          <a:gs pos="0">
                            <a:srgbClr val="FFFFFF"/>
                          </a:gs>
                          <a:gs pos="100000">
                            <a:srgbClr val="FFFFFF"/>
                          </a:gs>
                        </a:gsLst>
                        <a:lin ang="5400000" scaled="0"/>
                      </a:gradFill>
                      <a:latin typeface="Segoe UI Light" pitchFamily="34" charset="0"/>
                      <a:ea typeface="Segoe UI" pitchFamily="34" charset="0"/>
                      <a:cs typeface="Segoe UI" pitchFamily="34" charset="0"/>
                    </a:rPr>
                    <a:t>Report-Define</a:t>
                  </a:r>
                  <a:endParaRPr lang="en-US" sz="1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grpSp>
              <p:nvGrpSpPr>
                <p:cNvPr id="20" name="Group 13"/>
                <p:cNvGrpSpPr/>
                <p:nvPr/>
              </p:nvGrpSpPr>
              <p:grpSpPr>
                <a:xfrm>
                  <a:off x="5617665" y="2028280"/>
                  <a:ext cx="783135" cy="695870"/>
                  <a:chOff x="5627370" y="3924300"/>
                  <a:chExt cx="1524000" cy="1236662"/>
                </a:xfrm>
              </p:grpSpPr>
              <p:sp>
                <p:nvSpPr>
                  <p:cNvPr id="21" name="Rectangle 42"/>
                  <p:cNvSpPr/>
                  <p:nvPr/>
                </p:nvSpPr>
                <p:spPr bwMode="auto">
                  <a:xfrm>
                    <a:off x="5627370" y="3924300"/>
                    <a:ext cx="1524000" cy="1236662"/>
                  </a:xfrm>
                  <a:custGeom>
                    <a:avLst/>
                    <a:gdLst/>
                    <a:ahLst/>
                    <a:cxnLst/>
                    <a:rect l="l" t="t" r="r" b="b"/>
                    <a:pathLst>
                      <a:path w="1524000" h="1236662">
                        <a:moveTo>
                          <a:pt x="0" y="1077675"/>
                        </a:moveTo>
                        <a:lnTo>
                          <a:pt x="152603" y="1077675"/>
                        </a:lnTo>
                        <a:lnTo>
                          <a:pt x="147955" y="1100695"/>
                        </a:lnTo>
                        <a:cubicBezTo>
                          <a:pt x="147955" y="1158999"/>
                          <a:pt x="195220" y="1206264"/>
                          <a:pt x="253524" y="1206264"/>
                        </a:cubicBezTo>
                        <a:cubicBezTo>
                          <a:pt x="311828" y="1206264"/>
                          <a:pt x="359093" y="1158999"/>
                          <a:pt x="359093" y="1100695"/>
                        </a:cubicBezTo>
                        <a:cubicBezTo>
                          <a:pt x="359093" y="1092625"/>
                          <a:pt x="358188" y="1084766"/>
                          <a:pt x="354446" y="1077675"/>
                        </a:cubicBezTo>
                        <a:lnTo>
                          <a:pt x="1524000" y="1077675"/>
                        </a:lnTo>
                        <a:lnTo>
                          <a:pt x="1524000" y="1236662"/>
                        </a:lnTo>
                        <a:lnTo>
                          <a:pt x="0" y="1236662"/>
                        </a:lnTo>
                        <a:close/>
                        <a:moveTo>
                          <a:pt x="253524" y="1023701"/>
                        </a:moveTo>
                        <a:cubicBezTo>
                          <a:pt x="296047" y="1023701"/>
                          <a:pt x="330518" y="1058172"/>
                          <a:pt x="330518" y="1100695"/>
                        </a:cubicBezTo>
                        <a:cubicBezTo>
                          <a:pt x="330518" y="1143218"/>
                          <a:pt x="296047" y="1177689"/>
                          <a:pt x="253524" y="1177689"/>
                        </a:cubicBezTo>
                        <a:cubicBezTo>
                          <a:pt x="211001" y="1177689"/>
                          <a:pt x="176530" y="1143218"/>
                          <a:pt x="176530" y="1100695"/>
                        </a:cubicBezTo>
                        <a:cubicBezTo>
                          <a:pt x="176530" y="1058172"/>
                          <a:pt x="211001" y="1023701"/>
                          <a:pt x="253524" y="1023701"/>
                        </a:cubicBezTo>
                        <a:close/>
                        <a:moveTo>
                          <a:pt x="57627" y="53550"/>
                        </a:moveTo>
                        <a:lnTo>
                          <a:pt x="57627" y="945355"/>
                        </a:lnTo>
                        <a:lnTo>
                          <a:pt x="1466374" y="945355"/>
                        </a:lnTo>
                        <a:lnTo>
                          <a:pt x="1466374" y="53550"/>
                        </a:lnTo>
                        <a:close/>
                        <a:moveTo>
                          <a:pt x="42193" y="0"/>
                        </a:moveTo>
                        <a:lnTo>
                          <a:pt x="1481807" y="0"/>
                        </a:lnTo>
                        <a:cubicBezTo>
                          <a:pt x="1505110" y="0"/>
                          <a:pt x="1524000" y="18890"/>
                          <a:pt x="1524000" y="42193"/>
                        </a:cubicBezTo>
                        <a:lnTo>
                          <a:pt x="1524000" y="1047750"/>
                        </a:lnTo>
                        <a:lnTo>
                          <a:pt x="342806" y="1047750"/>
                        </a:lnTo>
                        <a:cubicBezTo>
                          <a:pt x="325940" y="1015876"/>
                          <a:pt x="292155" y="995126"/>
                          <a:pt x="253524" y="995126"/>
                        </a:cubicBezTo>
                        <a:cubicBezTo>
                          <a:pt x="214893" y="995126"/>
                          <a:pt x="181109" y="1015876"/>
                          <a:pt x="164243" y="1047750"/>
                        </a:cubicBezTo>
                        <a:lnTo>
                          <a:pt x="0" y="1047750"/>
                        </a:lnTo>
                        <a:lnTo>
                          <a:pt x="0" y="42193"/>
                        </a:lnTo>
                        <a:cubicBezTo>
                          <a:pt x="0" y="18890"/>
                          <a:pt x="18890" y="0"/>
                          <a:pt x="42193" y="0"/>
                        </a:cubicBez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579" fontAlgn="base">
                      <a:spcBef>
                        <a:spcPct val="0"/>
                      </a:spcBef>
                      <a:spcAft>
                        <a:spcPct val="0"/>
                      </a:spcAft>
                      <a:defRPr/>
                    </a:pPr>
                    <a:endParaRPr lang="en-US" kern="0" spc="-50" dirty="0" err="1">
                      <a:ln>
                        <a:solidFill>
                          <a:schemeClr val="tx1">
                            <a:alpha val="0"/>
                          </a:schemeClr>
                        </a:solidFill>
                      </a:ln>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Rectangle 46"/>
                  <p:cNvSpPr/>
                  <p:nvPr/>
                </p:nvSpPr>
                <p:spPr bwMode="auto">
                  <a:xfrm>
                    <a:off x="5740734" y="4060375"/>
                    <a:ext cx="667560" cy="677969"/>
                  </a:xfrm>
                  <a:custGeom>
                    <a:avLst/>
                    <a:gdLst/>
                    <a:ahLst/>
                    <a:cxnLst/>
                    <a:rect l="l" t="t" r="r" b="b"/>
                    <a:pathLst>
                      <a:path w="667560" h="677969">
                        <a:moveTo>
                          <a:pt x="507521" y="570317"/>
                        </a:moveTo>
                        <a:lnTo>
                          <a:pt x="507521" y="645906"/>
                        </a:lnTo>
                        <a:lnTo>
                          <a:pt x="641961" y="645906"/>
                        </a:lnTo>
                        <a:lnTo>
                          <a:pt x="641961" y="570317"/>
                        </a:lnTo>
                        <a:close/>
                        <a:moveTo>
                          <a:pt x="347481" y="570317"/>
                        </a:moveTo>
                        <a:lnTo>
                          <a:pt x="347481" y="645906"/>
                        </a:lnTo>
                        <a:lnTo>
                          <a:pt x="481922" y="645906"/>
                        </a:lnTo>
                        <a:lnTo>
                          <a:pt x="481922" y="570317"/>
                        </a:lnTo>
                        <a:close/>
                        <a:moveTo>
                          <a:pt x="507521" y="462666"/>
                        </a:moveTo>
                        <a:lnTo>
                          <a:pt x="507521" y="538255"/>
                        </a:lnTo>
                        <a:lnTo>
                          <a:pt x="641961" y="538255"/>
                        </a:lnTo>
                        <a:lnTo>
                          <a:pt x="641961" y="462666"/>
                        </a:lnTo>
                        <a:close/>
                        <a:moveTo>
                          <a:pt x="347481" y="462666"/>
                        </a:moveTo>
                        <a:lnTo>
                          <a:pt x="347481" y="538255"/>
                        </a:lnTo>
                        <a:lnTo>
                          <a:pt x="481922" y="538255"/>
                        </a:lnTo>
                        <a:lnTo>
                          <a:pt x="481922" y="462666"/>
                        </a:lnTo>
                        <a:close/>
                        <a:moveTo>
                          <a:pt x="25599" y="462666"/>
                        </a:moveTo>
                        <a:lnTo>
                          <a:pt x="25599" y="538255"/>
                        </a:lnTo>
                        <a:lnTo>
                          <a:pt x="321882" y="538255"/>
                        </a:lnTo>
                        <a:lnTo>
                          <a:pt x="321882" y="462666"/>
                        </a:lnTo>
                        <a:close/>
                        <a:moveTo>
                          <a:pt x="507521" y="355015"/>
                        </a:moveTo>
                        <a:lnTo>
                          <a:pt x="507521" y="430604"/>
                        </a:lnTo>
                        <a:lnTo>
                          <a:pt x="641961" y="430604"/>
                        </a:lnTo>
                        <a:lnTo>
                          <a:pt x="641961" y="355015"/>
                        </a:lnTo>
                        <a:close/>
                        <a:moveTo>
                          <a:pt x="347481" y="355015"/>
                        </a:moveTo>
                        <a:lnTo>
                          <a:pt x="347481" y="430604"/>
                        </a:lnTo>
                        <a:lnTo>
                          <a:pt x="481922" y="430604"/>
                        </a:lnTo>
                        <a:lnTo>
                          <a:pt x="481922" y="355015"/>
                        </a:lnTo>
                        <a:close/>
                        <a:moveTo>
                          <a:pt x="25599" y="355015"/>
                        </a:moveTo>
                        <a:lnTo>
                          <a:pt x="25599" y="430604"/>
                        </a:lnTo>
                        <a:lnTo>
                          <a:pt x="321882" y="430604"/>
                        </a:lnTo>
                        <a:lnTo>
                          <a:pt x="321882" y="355015"/>
                        </a:lnTo>
                        <a:close/>
                        <a:moveTo>
                          <a:pt x="507521" y="247364"/>
                        </a:moveTo>
                        <a:lnTo>
                          <a:pt x="507521" y="322953"/>
                        </a:lnTo>
                        <a:lnTo>
                          <a:pt x="641961" y="322953"/>
                        </a:lnTo>
                        <a:lnTo>
                          <a:pt x="641961" y="247364"/>
                        </a:lnTo>
                        <a:close/>
                        <a:moveTo>
                          <a:pt x="347481" y="247364"/>
                        </a:moveTo>
                        <a:lnTo>
                          <a:pt x="347481" y="322953"/>
                        </a:lnTo>
                        <a:lnTo>
                          <a:pt x="481922" y="322953"/>
                        </a:lnTo>
                        <a:lnTo>
                          <a:pt x="481922" y="247364"/>
                        </a:lnTo>
                        <a:close/>
                        <a:moveTo>
                          <a:pt x="25599" y="247364"/>
                        </a:moveTo>
                        <a:lnTo>
                          <a:pt x="25599" y="322953"/>
                        </a:lnTo>
                        <a:lnTo>
                          <a:pt x="321882" y="322953"/>
                        </a:lnTo>
                        <a:lnTo>
                          <a:pt x="321882" y="247364"/>
                        </a:lnTo>
                        <a:close/>
                        <a:moveTo>
                          <a:pt x="507521" y="139713"/>
                        </a:moveTo>
                        <a:lnTo>
                          <a:pt x="507521" y="215302"/>
                        </a:lnTo>
                        <a:lnTo>
                          <a:pt x="641961" y="215302"/>
                        </a:lnTo>
                        <a:lnTo>
                          <a:pt x="641961" y="139713"/>
                        </a:lnTo>
                        <a:close/>
                        <a:moveTo>
                          <a:pt x="347481" y="139713"/>
                        </a:moveTo>
                        <a:lnTo>
                          <a:pt x="347481" y="215302"/>
                        </a:lnTo>
                        <a:lnTo>
                          <a:pt x="481922" y="215302"/>
                        </a:lnTo>
                        <a:lnTo>
                          <a:pt x="481922" y="139713"/>
                        </a:lnTo>
                        <a:close/>
                        <a:moveTo>
                          <a:pt x="25599" y="139713"/>
                        </a:moveTo>
                        <a:lnTo>
                          <a:pt x="25599" y="215302"/>
                        </a:lnTo>
                        <a:lnTo>
                          <a:pt x="321882" y="215302"/>
                        </a:lnTo>
                        <a:lnTo>
                          <a:pt x="321882" y="139713"/>
                        </a:lnTo>
                        <a:close/>
                        <a:moveTo>
                          <a:pt x="507521" y="32062"/>
                        </a:moveTo>
                        <a:lnTo>
                          <a:pt x="507521" y="107651"/>
                        </a:lnTo>
                        <a:lnTo>
                          <a:pt x="641961" y="107651"/>
                        </a:lnTo>
                        <a:lnTo>
                          <a:pt x="641961" y="32062"/>
                        </a:lnTo>
                        <a:close/>
                        <a:moveTo>
                          <a:pt x="347481" y="32062"/>
                        </a:moveTo>
                        <a:lnTo>
                          <a:pt x="347481" y="107651"/>
                        </a:lnTo>
                        <a:lnTo>
                          <a:pt x="481922" y="107651"/>
                        </a:lnTo>
                        <a:lnTo>
                          <a:pt x="481922" y="32062"/>
                        </a:lnTo>
                        <a:close/>
                        <a:moveTo>
                          <a:pt x="25599" y="32062"/>
                        </a:moveTo>
                        <a:lnTo>
                          <a:pt x="25599" y="107651"/>
                        </a:lnTo>
                        <a:lnTo>
                          <a:pt x="321882" y="107651"/>
                        </a:lnTo>
                        <a:lnTo>
                          <a:pt x="321882" y="32062"/>
                        </a:lnTo>
                        <a:close/>
                        <a:moveTo>
                          <a:pt x="0" y="0"/>
                        </a:moveTo>
                        <a:lnTo>
                          <a:pt x="667560" y="0"/>
                        </a:lnTo>
                        <a:lnTo>
                          <a:pt x="667560" y="2"/>
                        </a:lnTo>
                        <a:lnTo>
                          <a:pt x="667560" y="32062"/>
                        </a:lnTo>
                        <a:lnTo>
                          <a:pt x="667560" y="107651"/>
                        </a:lnTo>
                        <a:lnTo>
                          <a:pt x="667560" y="139713"/>
                        </a:lnTo>
                        <a:lnTo>
                          <a:pt x="667560" y="215302"/>
                        </a:lnTo>
                        <a:lnTo>
                          <a:pt x="667560" y="247364"/>
                        </a:lnTo>
                        <a:lnTo>
                          <a:pt x="667560" y="322953"/>
                        </a:lnTo>
                        <a:lnTo>
                          <a:pt x="667560" y="355015"/>
                        </a:lnTo>
                        <a:lnTo>
                          <a:pt x="667560" y="430604"/>
                        </a:lnTo>
                        <a:lnTo>
                          <a:pt x="667560" y="462666"/>
                        </a:lnTo>
                        <a:lnTo>
                          <a:pt x="667560" y="538255"/>
                        </a:lnTo>
                        <a:lnTo>
                          <a:pt x="667560" y="570317"/>
                        </a:lnTo>
                        <a:lnTo>
                          <a:pt x="667560" y="645906"/>
                        </a:lnTo>
                        <a:lnTo>
                          <a:pt x="667560" y="677968"/>
                        </a:lnTo>
                        <a:lnTo>
                          <a:pt x="667560" y="677969"/>
                        </a:lnTo>
                        <a:lnTo>
                          <a:pt x="641961" y="677969"/>
                        </a:lnTo>
                        <a:lnTo>
                          <a:pt x="641961" y="677968"/>
                        </a:lnTo>
                        <a:lnTo>
                          <a:pt x="507521" y="677968"/>
                        </a:lnTo>
                        <a:lnTo>
                          <a:pt x="507521" y="677969"/>
                        </a:lnTo>
                        <a:lnTo>
                          <a:pt x="481922" y="677969"/>
                        </a:lnTo>
                        <a:lnTo>
                          <a:pt x="481922" y="677968"/>
                        </a:lnTo>
                        <a:lnTo>
                          <a:pt x="347481" y="677968"/>
                        </a:lnTo>
                        <a:lnTo>
                          <a:pt x="347481" y="677969"/>
                        </a:lnTo>
                        <a:lnTo>
                          <a:pt x="321882" y="677969"/>
                        </a:lnTo>
                        <a:lnTo>
                          <a:pt x="321882" y="570317"/>
                        </a:lnTo>
                        <a:lnTo>
                          <a:pt x="0" y="570317"/>
                        </a:lnTo>
                        <a:lnTo>
                          <a:pt x="0" y="554287"/>
                        </a:lnTo>
                        <a:lnTo>
                          <a:pt x="0" y="538255"/>
                        </a:lnTo>
                        <a:lnTo>
                          <a:pt x="0" y="462666"/>
                        </a:lnTo>
                        <a:lnTo>
                          <a:pt x="0" y="430604"/>
                        </a:lnTo>
                        <a:lnTo>
                          <a:pt x="0" y="355015"/>
                        </a:lnTo>
                        <a:lnTo>
                          <a:pt x="0" y="322953"/>
                        </a:lnTo>
                        <a:lnTo>
                          <a:pt x="0" y="247364"/>
                        </a:lnTo>
                        <a:lnTo>
                          <a:pt x="0" y="215302"/>
                        </a:lnTo>
                        <a:lnTo>
                          <a:pt x="0" y="139713"/>
                        </a:lnTo>
                        <a:lnTo>
                          <a:pt x="0" y="107651"/>
                        </a:lnTo>
                        <a:lnTo>
                          <a:pt x="0" y="32062"/>
                        </a:lnTo>
                        <a:lnTo>
                          <a:pt x="0" y="2"/>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579" fontAlgn="base">
                      <a:spcBef>
                        <a:spcPct val="0"/>
                      </a:spcBef>
                      <a:spcAft>
                        <a:spcPct val="0"/>
                      </a:spcAft>
                      <a:defRPr/>
                    </a:pPr>
                    <a:endParaRPr lang="en-US" kern="0" spc="-50" dirty="0" err="1">
                      <a:ln>
                        <a:solidFill>
                          <a:schemeClr val="tx1">
                            <a:alpha val="0"/>
                          </a:schemeClr>
                        </a:solidFill>
                      </a:ln>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3" name="Freeform 64"/>
                  <p:cNvSpPr/>
                  <p:nvPr/>
                </p:nvSpPr>
                <p:spPr bwMode="auto">
                  <a:xfrm>
                    <a:off x="6469694" y="4060375"/>
                    <a:ext cx="566900" cy="361398"/>
                  </a:xfrm>
                  <a:custGeom>
                    <a:avLst/>
                    <a:gdLst/>
                    <a:ahLst/>
                    <a:cxnLst/>
                    <a:rect l="l" t="t" r="r" b="b"/>
                    <a:pathLst>
                      <a:path w="1395575" h="889678">
                        <a:moveTo>
                          <a:pt x="1288087" y="393176"/>
                        </a:moveTo>
                        <a:lnTo>
                          <a:pt x="1157081" y="483566"/>
                        </a:lnTo>
                        <a:lnTo>
                          <a:pt x="1118078" y="432149"/>
                        </a:lnTo>
                        <a:lnTo>
                          <a:pt x="1007728" y="605449"/>
                        </a:lnTo>
                        <a:lnTo>
                          <a:pt x="944370" y="572352"/>
                        </a:lnTo>
                        <a:lnTo>
                          <a:pt x="814699" y="511825"/>
                        </a:lnTo>
                        <a:lnTo>
                          <a:pt x="636856" y="666606"/>
                        </a:lnTo>
                        <a:lnTo>
                          <a:pt x="567828" y="614241"/>
                        </a:lnTo>
                        <a:lnTo>
                          <a:pt x="491174" y="722246"/>
                        </a:lnTo>
                        <a:lnTo>
                          <a:pt x="350257" y="722246"/>
                        </a:lnTo>
                        <a:lnTo>
                          <a:pt x="96017" y="830369"/>
                        </a:lnTo>
                        <a:lnTo>
                          <a:pt x="1328587" y="830369"/>
                        </a:lnTo>
                        <a:lnTo>
                          <a:pt x="1328587" y="499521"/>
                        </a:lnTo>
                        <a:close/>
                        <a:moveTo>
                          <a:pt x="1328587" y="146637"/>
                        </a:moveTo>
                        <a:lnTo>
                          <a:pt x="1217466" y="257758"/>
                        </a:lnTo>
                        <a:lnTo>
                          <a:pt x="1152160" y="174640"/>
                        </a:lnTo>
                        <a:lnTo>
                          <a:pt x="997802" y="311189"/>
                        </a:lnTo>
                        <a:lnTo>
                          <a:pt x="962179" y="257758"/>
                        </a:lnTo>
                        <a:lnTo>
                          <a:pt x="854142" y="390720"/>
                        </a:lnTo>
                        <a:lnTo>
                          <a:pt x="798327" y="351542"/>
                        </a:lnTo>
                        <a:lnTo>
                          <a:pt x="706895" y="459612"/>
                        </a:lnTo>
                        <a:lnTo>
                          <a:pt x="469419" y="459612"/>
                        </a:lnTo>
                        <a:lnTo>
                          <a:pt x="401731" y="404971"/>
                        </a:lnTo>
                        <a:lnTo>
                          <a:pt x="320995" y="542729"/>
                        </a:lnTo>
                        <a:lnTo>
                          <a:pt x="172573" y="542729"/>
                        </a:lnTo>
                        <a:lnTo>
                          <a:pt x="66990" y="677877"/>
                        </a:lnTo>
                        <a:lnTo>
                          <a:pt x="66990" y="798405"/>
                        </a:lnTo>
                        <a:lnTo>
                          <a:pt x="327711" y="680355"/>
                        </a:lnTo>
                        <a:lnTo>
                          <a:pt x="462991" y="685009"/>
                        </a:lnTo>
                        <a:lnTo>
                          <a:pt x="558814" y="559334"/>
                        </a:lnTo>
                        <a:lnTo>
                          <a:pt x="637729" y="619843"/>
                        </a:lnTo>
                        <a:lnTo>
                          <a:pt x="803422" y="472099"/>
                        </a:lnTo>
                        <a:lnTo>
                          <a:pt x="942109" y="531407"/>
                        </a:lnTo>
                        <a:lnTo>
                          <a:pt x="992841" y="559334"/>
                        </a:lnTo>
                        <a:lnTo>
                          <a:pt x="1121125" y="364495"/>
                        </a:lnTo>
                        <a:lnTo>
                          <a:pt x="1168389" y="430847"/>
                        </a:lnTo>
                        <a:lnTo>
                          <a:pt x="1303760" y="336617"/>
                        </a:lnTo>
                        <a:lnTo>
                          <a:pt x="1328587" y="398996"/>
                        </a:lnTo>
                        <a:close/>
                        <a:moveTo>
                          <a:pt x="66990" y="59308"/>
                        </a:moveTo>
                        <a:lnTo>
                          <a:pt x="66990" y="591593"/>
                        </a:lnTo>
                        <a:lnTo>
                          <a:pt x="148825" y="489298"/>
                        </a:lnTo>
                        <a:lnTo>
                          <a:pt x="291311" y="495234"/>
                        </a:lnTo>
                        <a:lnTo>
                          <a:pt x="392237" y="334937"/>
                        </a:lnTo>
                        <a:lnTo>
                          <a:pt x="475355" y="412116"/>
                        </a:lnTo>
                        <a:lnTo>
                          <a:pt x="695020" y="418055"/>
                        </a:lnTo>
                        <a:lnTo>
                          <a:pt x="795946" y="299317"/>
                        </a:lnTo>
                        <a:lnTo>
                          <a:pt x="849380" y="334937"/>
                        </a:lnTo>
                        <a:lnTo>
                          <a:pt x="968118" y="180579"/>
                        </a:lnTo>
                        <a:lnTo>
                          <a:pt x="1009709" y="253061"/>
                        </a:lnTo>
                        <a:lnTo>
                          <a:pt x="1160480" y="117686"/>
                        </a:lnTo>
                        <a:lnTo>
                          <a:pt x="1223403" y="192484"/>
                        </a:lnTo>
                        <a:lnTo>
                          <a:pt x="1328587" y="84562"/>
                        </a:lnTo>
                        <a:lnTo>
                          <a:pt x="1328587" y="59308"/>
                        </a:lnTo>
                        <a:close/>
                        <a:moveTo>
                          <a:pt x="0" y="0"/>
                        </a:moveTo>
                        <a:lnTo>
                          <a:pt x="1395575" y="0"/>
                        </a:lnTo>
                        <a:lnTo>
                          <a:pt x="1395575" y="889678"/>
                        </a:lnTo>
                        <a:lnTo>
                          <a:pt x="0" y="889678"/>
                        </a:lnTo>
                        <a:close/>
                      </a:path>
                    </a:pathLst>
                  </a:custGeom>
                  <a:solidFill>
                    <a:srgbClr val="FFFFFF"/>
                  </a:solidFill>
                  <a:ln w="9525" cap="flat" cmpd="sng" algn="ctr">
                    <a:noFill/>
                    <a:prstDash val="solid"/>
                    <a:headEnd type="none" w="med" len="med"/>
                    <a:tailEnd type="none" w="med" len="med"/>
                  </a:ln>
                  <a:effectLst/>
                </p:spPr>
                <p:txBody>
                  <a:bodyPr rot="0" spcFirstLastPara="0" vertOverflow="overflow" horzOverflow="overflow" vert="horz" wrap="square" lIns="91427" tIns="45713" rIns="45713" bIns="91427" numCol="1" spcCol="0" rtlCol="0" fromWordArt="0" anchor="b" anchorCtr="0" forceAA="0" compatLnSpc="1">
                    <a:prstTxWarp prst="textNoShape">
                      <a:avLst/>
                    </a:prstTxWarp>
                    <a:noAutofit/>
                  </a:bodyPr>
                  <a:lstStyle/>
                  <a:p>
                    <a:pPr algn="ctr" defTabSz="913579" fontAlgn="base">
                      <a:spcBef>
                        <a:spcPct val="0"/>
                      </a:spcBef>
                      <a:spcAft>
                        <a:spcPct val="0"/>
                      </a:spcAft>
                      <a:defRPr/>
                    </a:pPr>
                    <a:endParaRPr lang="en-US" kern="0" spc="-50" dirty="0" err="1">
                      <a:ln>
                        <a:solidFill>
                          <a:schemeClr val="tx1">
                            <a:alpha val="0"/>
                          </a:schemeClr>
                        </a:solidFill>
                      </a:ln>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pic>
                <p:nvPicPr>
                  <p:cNvPr id="24" name="Picture 2"/>
                  <p:cNvPicPr>
                    <a:picLocks noChangeAspect="1" noChangeArrowheads="1"/>
                  </p:cNvPicPr>
                  <p:nvPr/>
                </p:nvPicPr>
                <p:blipFill rotWithShape="1">
                  <a:blip r:embed="rId6" cstate="screen">
                    <a:lum bright="100000"/>
                    <a:extLst>
                      <a:ext uri="{28A0092B-C50C-407E-A947-70E740481C1C}">
                        <a14:useLocalDpi xmlns:a14="http://schemas.microsoft.com/office/drawing/2010/main" xmlns=""/>
                      </a:ext>
                    </a:extLst>
                  </a:blip>
                  <a:srcRect l="6069" t="19565" r="12771"/>
                  <a:stretch/>
                </p:blipFill>
                <p:spPr bwMode="auto">
                  <a:xfrm>
                    <a:off x="6591089" y="4495965"/>
                    <a:ext cx="324111" cy="278097"/>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dist="35921" dir="2700000" algn="ctr" rotWithShape="0">
                            <a:schemeClr val="bg2"/>
                          </a:outerShdw>
                        </a:effectLst>
                      </a14:hiddenEffects>
                    </a:ext>
                  </a:extLst>
                </p:spPr>
              </p:pic>
            </p:grpSp>
          </p:grpSp>
          <p:grpSp>
            <p:nvGrpSpPr>
              <p:cNvPr id="36" name="组合 35"/>
              <p:cNvGrpSpPr/>
              <p:nvPr/>
            </p:nvGrpSpPr>
            <p:grpSpPr>
              <a:xfrm>
                <a:off x="4038600" y="1123950"/>
                <a:ext cx="1219200" cy="1143000"/>
                <a:chOff x="6324600" y="3105150"/>
                <a:chExt cx="1219200" cy="1143000"/>
              </a:xfrm>
            </p:grpSpPr>
            <p:sp>
              <p:nvSpPr>
                <p:cNvPr id="30" name="Rectangle 21"/>
                <p:cNvSpPr/>
                <p:nvPr/>
              </p:nvSpPr>
              <p:spPr bwMode="auto">
                <a:xfrm>
                  <a:off x="6324600" y="3105150"/>
                  <a:ext cx="12192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15" tIns="73115" rIns="73115" bIns="73115" numCol="1" rtlCol="0" anchor="b" anchorCtr="0" compatLnSpc="1">
                  <a:prstTxWarp prst="textNoShape">
                    <a:avLst/>
                  </a:prstTxWarp>
                </a:bodyPr>
                <a:lstStyle/>
                <a:p>
                  <a:pPr algn="ctr" defTabSz="635302" fontAlgn="base">
                    <a:spcBef>
                      <a:spcPct val="0"/>
                    </a:spcBef>
                    <a:spcAft>
                      <a:spcPct val="0"/>
                    </a:spcAft>
                  </a:pPr>
                  <a:r>
                    <a:rPr lang="en-US" altLang="zh-CN" sz="1200" dirty="0" smtClean="0">
                      <a:gradFill>
                        <a:gsLst>
                          <a:gs pos="0">
                            <a:srgbClr val="FFFFFF"/>
                          </a:gs>
                          <a:gs pos="100000">
                            <a:srgbClr val="FFFFFF"/>
                          </a:gs>
                        </a:gsLst>
                        <a:lin ang="5400000" scaled="0"/>
                      </a:gradFill>
                      <a:latin typeface="Segoe UI Light" pitchFamily="34" charset="0"/>
                      <a:ea typeface="Segoe UI" pitchFamily="34" charset="0"/>
                      <a:cs typeface="Segoe UI" pitchFamily="34" charset="0"/>
                    </a:rPr>
                    <a:t>Report-Engine</a:t>
                  </a:r>
                  <a:endParaRPr lang="en-US" sz="1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27" name="Freeform 104"/>
                <p:cNvSpPr>
                  <a:spLocks noEditPoints="1"/>
                </p:cNvSpPr>
                <p:nvPr/>
              </p:nvSpPr>
              <p:spPr bwMode="black">
                <a:xfrm>
                  <a:off x="6553200" y="3181350"/>
                  <a:ext cx="762000" cy="76200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vert="horz" wrap="square" lIns="91160" tIns="45581" rIns="91160" bIns="45581" numCol="1" anchor="t" anchorCtr="0" compatLnSpc="1">
                  <a:prstTxWarp prst="textNoShape">
                    <a:avLst/>
                  </a:prstTxWarp>
                </a:bodyPr>
                <a:lstStyle/>
                <a:p>
                  <a:endParaRPr lang="en-US" sz="1700" dirty="0">
                    <a:solidFill>
                      <a:srgbClr val="000000"/>
                    </a:solidFill>
                  </a:endParaRPr>
                </a:p>
              </p:txBody>
            </p:sp>
          </p:grpSp>
          <p:sp>
            <p:nvSpPr>
              <p:cNvPr id="37" name="右箭头 36"/>
              <p:cNvSpPr/>
              <p:nvPr/>
            </p:nvSpPr>
            <p:spPr bwMode="auto">
              <a:xfrm>
                <a:off x="1524000" y="1581150"/>
                <a:ext cx="533400" cy="30480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sp>
            <p:nvSpPr>
              <p:cNvPr id="38" name="右箭头 37"/>
              <p:cNvSpPr/>
              <p:nvPr/>
            </p:nvSpPr>
            <p:spPr bwMode="auto">
              <a:xfrm>
                <a:off x="3429000" y="1581150"/>
                <a:ext cx="533400" cy="304800"/>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grpSp>
        <p:sp>
          <p:nvSpPr>
            <p:cNvPr id="41" name="Rectangle 19"/>
            <p:cNvSpPr/>
            <p:nvPr>
              <p:custDataLst>
                <p:tags r:id="rId1"/>
              </p:custDataLst>
            </p:nvPr>
          </p:nvSpPr>
          <p:spPr bwMode="auto">
            <a:xfrm>
              <a:off x="1676400" y="2571750"/>
              <a:ext cx="3581400" cy="1295400"/>
            </a:xfrm>
            <a:prstGeom prst="rect">
              <a:avLst/>
            </a:prstGeom>
            <a:solidFill>
              <a:srgbClr val="000000">
                <a:alpha val="20000"/>
              </a:srgbClr>
            </a:solidFill>
            <a:ln w="9525" cap="flat" cmpd="sng" algn="ctr">
              <a:solidFill>
                <a:srgbClr val="FFFFFF">
                  <a:alpha val="50000"/>
                </a:srgbClr>
              </a:solidFill>
              <a:prstDash val="solid"/>
              <a:headEnd type="none" w="med" len="med"/>
              <a:tailEnd type="none" w="med" len="med"/>
            </a:ln>
            <a:effectLst/>
          </p:spPr>
          <p:txBody>
            <a:bodyPr vert="horz" wrap="square" lIns="46612" tIns="46612" rIns="46612" bIns="46612" numCol="1" rtlCol="0" anchor="ctr" anchorCtr="0" compatLnSpc="1">
              <a:prstTxWarp prst="textNoShape">
                <a:avLst/>
              </a:prstTxWarp>
              <a:noAutofit/>
            </a:bodyPr>
            <a:lstStyle/>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体现数据导向理念</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报表定义与计算引擎分离</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同数据源的多维度、多指标一次计算完成</a:t>
              </a:r>
              <a:endParaRPr lang="en-US" altLang="zh-CN" sz="1200" dirty="0" smtClean="0">
                <a:ln>
                  <a:solidFill>
                    <a:srgbClr val="FFFFFF">
                      <a:alpha val="0"/>
                    </a:srgbClr>
                  </a:solidFill>
                </a:ln>
                <a:solidFill>
                  <a:srgbClr val="FFFFFF"/>
                </a:solidFill>
              </a:endParaRPr>
            </a:p>
            <a:p>
              <a:pPr marL="357685" lvl="1" indent="-234680">
                <a:spcBef>
                  <a:spcPts val="306"/>
                </a:spcBef>
                <a:spcAft>
                  <a:spcPts val="306"/>
                </a:spcAft>
                <a:buClr>
                  <a:srgbClr val="FFFFFF"/>
                </a:buClr>
                <a:buSzPct val="100000"/>
                <a:buFont typeface="Arial" pitchFamily="34" charset="0"/>
                <a:buChar char="•"/>
              </a:pPr>
              <a:r>
                <a:rPr lang="zh-CN" altLang="en-US" sz="1200" dirty="0" smtClean="0">
                  <a:ln>
                    <a:solidFill>
                      <a:srgbClr val="FFFFFF">
                        <a:alpha val="0"/>
                      </a:srgbClr>
                    </a:solidFill>
                  </a:ln>
                  <a:solidFill>
                    <a:srgbClr val="FFFFFF"/>
                  </a:solidFill>
                </a:rPr>
                <a:t>小时、日、周。。。数据依次复用</a:t>
              </a:r>
              <a:endParaRPr lang="en-US" sz="1200" dirty="0">
                <a:ln>
                  <a:solidFill>
                    <a:srgbClr val="FFFFFF">
                      <a:alpha val="0"/>
                    </a:srgbClr>
                  </a:solidFill>
                </a:ln>
                <a:solidFill>
                  <a:srgbClr val="FFFFFF"/>
                </a:solidFill>
              </a:endParaRPr>
            </a:p>
          </p:txBody>
        </p:sp>
      </p:grpSp>
      <p:grpSp>
        <p:nvGrpSpPr>
          <p:cNvPr id="55" name="组合 54"/>
          <p:cNvGrpSpPr/>
          <p:nvPr/>
        </p:nvGrpSpPr>
        <p:grpSpPr>
          <a:xfrm>
            <a:off x="6172200" y="1428750"/>
            <a:ext cx="2514600" cy="2590800"/>
            <a:chOff x="6096000" y="1123950"/>
            <a:chExt cx="2514600" cy="2590800"/>
          </a:xfrm>
        </p:grpSpPr>
        <p:grpSp>
          <p:nvGrpSpPr>
            <p:cNvPr id="46" name="组合 45"/>
            <p:cNvGrpSpPr/>
            <p:nvPr/>
          </p:nvGrpSpPr>
          <p:grpSpPr>
            <a:xfrm>
              <a:off x="6705600" y="1123950"/>
              <a:ext cx="1219200" cy="1143000"/>
              <a:chOff x="6553200" y="2038350"/>
              <a:chExt cx="1219200" cy="1143000"/>
            </a:xfrm>
          </p:grpSpPr>
          <p:sp>
            <p:nvSpPr>
              <p:cNvPr id="44" name="Rectangle 21"/>
              <p:cNvSpPr/>
              <p:nvPr/>
            </p:nvSpPr>
            <p:spPr bwMode="auto">
              <a:xfrm>
                <a:off x="6553200" y="2038350"/>
                <a:ext cx="1219200" cy="1143000"/>
              </a:xfrm>
              <a:prstGeom prst="rect">
                <a:avLst/>
              </a:prstGeom>
              <a:ln>
                <a:no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vert="horz" wrap="square" lIns="73115" tIns="73115" rIns="73115" bIns="73115" numCol="1" rtlCol="0" anchor="b" anchorCtr="0" compatLnSpc="1">
                <a:prstTxWarp prst="textNoShape">
                  <a:avLst/>
                </a:prstTxWarp>
              </a:bodyPr>
              <a:lstStyle/>
              <a:p>
                <a:pPr algn="ctr" defTabSz="635302" fontAlgn="base">
                  <a:spcBef>
                    <a:spcPct val="0"/>
                  </a:spcBef>
                  <a:spcAft>
                    <a:spcPct val="0"/>
                  </a:spcAft>
                </a:pPr>
                <a:r>
                  <a:rPr lang="en-US" altLang="zh-CN" sz="1200" dirty="0" smtClean="0">
                    <a:gradFill>
                      <a:gsLst>
                        <a:gs pos="0">
                          <a:srgbClr val="FFFFFF"/>
                        </a:gs>
                        <a:gs pos="100000">
                          <a:srgbClr val="FFFFFF"/>
                        </a:gs>
                      </a:gsLst>
                      <a:lin ang="5400000" scaled="0"/>
                    </a:gradFill>
                    <a:latin typeface="Segoe UI Light" pitchFamily="34" charset="0"/>
                    <a:ea typeface="Segoe UI" pitchFamily="34" charset="0"/>
                    <a:cs typeface="Segoe UI" pitchFamily="34" charset="0"/>
                  </a:rPr>
                  <a:t>Report-Engine</a:t>
                </a:r>
                <a:endParaRPr lang="en-US" sz="1200" dirty="0">
                  <a:gradFill>
                    <a:gsLst>
                      <a:gs pos="0">
                        <a:srgbClr val="FFFFFF"/>
                      </a:gs>
                      <a:gs pos="100000">
                        <a:srgbClr val="FFFFFF"/>
                      </a:gs>
                    </a:gsLst>
                    <a:lin ang="5400000" scaled="0"/>
                  </a:gradFill>
                  <a:latin typeface="Segoe UI Light" pitchFamily="34" charset="0"/>
                  <a:ea typeface="Segoe UI" pitchFamily="34" charset="0"/>
                  <a:cs typeface="Segoe UI" pitchFamily="34" charset="0"/>
                </a:endParaRPr>
              </a:p>
            </p:txBody>
          </p:sp>
          <p:sp>
            <p:nvSpPr>
              <p:cNvPr id="45" name="Freeform 104"/>
              <p:cNvSpPr>
                <a:spLocks noEditPoints="1"/>
              </p:cNvSpPr>
              <p:nvPr/>
            </p:nvSpPr>
            <p:spPr bwMode="black">
              <a:xfrm>
                <a:off x="6781800" y="2114550"/>
                <a:ext cx="762000" cy="762000"/>
              </a:xfrm>
              <a:custGeom>
                <a:avLst/>
                <a:gdLst>
                  <a:gd name="T0" fmla="*/ 37 w 61"/>
                  <a:gd name="T1" fmla="*/ 43 h 61"/>
                  <a:gd name="T2" fmla="*/ 18 w 61"/>
                  <a:gd name="T3" fmla="*/ 37 h 61"/>
                  <a:gd name="T4" fmla="*/ 24 w 61"/>
                  <a:gd name="T5" fmla="*/ 18 h 61"/>
                  <a:gd name="T6" fmla="*/ 43 w 61"/>
                  <a:gd name="T7" fmla="*/ 24 h 61"/>
                  <a:gd name="T8" fmla="*/ 37 w 61"/>
                  <a:gd name="T9" fmla="*/ 43 h 61"/>
                  <a:gd name="T10" fmla="*/ 61 w 61"/>
                  <a:gd name="T11" fmla="*/ 28 h 61"/>
                  <a:gd name="T12" fmla="*/ 58 w 61"/>
                  <a:gd name="T13" fmla="*/ 18 h 61"/>
                  <a:gd name="T14" fmla="*/ 50 w 61"/>
                  <a:gd name="T15" fmla="*/ 19 h 61"/>
                  <a:gd name="T16" fmla="*/ 47 w 61"/>
                  <a:gd name="T17" fmla="*/ 15 h 61"/>
                  <a:gd name="T18" fmla="*/ 50 w 61"/>
                  <a:gd name="T19" fmla="*/ 7 h 61"/>
                  <a:gd name="T20" fmla="*/ 41 w 61"/>
                  <a:gd name="T21" fmla="*/ 2 h 61"/>
                  <a:gd name="T22" fmla="*/ 36 w 61"/>
                  <a:gd name="T23" fmla="*/ 9 h 61"/>
                  <a:gd name="T24" fmla="*/ 30 w 61"/>
                  <a:gd name="T25" fmla="*/ 8 h 61"/>
                  <a:gd name="T26" fmla="*/ 27 w 61"/>
                  <a:gd name="T27" fmla="*/ 0 h 61"/>
                  <a:gd name="T28" fmla="*/ 17 w 61"/>
                  <a:gd name="T29" fmla="*/ 3 h 61"/>
                  <a:gd name="T30" fmla="*/ 18 w 61"/>
                  <a:gd name="T31" fmla="*/ 11 h 61"/>
                  <a:gd name="T32" fmla="*/ 15 w 61"/>
                  <a:gd name="T33" fmla="*/ 14 h 61"/>
                  <a:gd name="T34" fmla="*/ 7 w 61"/>
                  <a:gd name="T35" fmla="*/ 11 h 61"/>
                  <a:gd name="T36" fmla="*/ 2 w 61"/>
                  <a:gd name="T37" fmla="*/ 20 h 61"/>
                  <a:gd name="T38" fmla="*/ 8 w 61"/>
                  <a:gd name="T39" fmla="*/ 25 h 61"/>
                  <a:gd name="T40" fmla="*/ 7 w 61"/>
                  <a:gd name="T41" fmla="*/ 30 h 61"/>
                  <a:gd name="T42" fmla="*/ 0 w 61"/>
                  <a:gd name="T43" fmla="*/ 33 h 61"/>
                  <a:gd name="T44" fmla="*/ 2 w 61"/>
                  <a:gd name="T45" fmla="*/ 43 h 61"/>
                  <a:gd name="T46" fmla="*/ 11 w 61"/>
                  <a:gd name="T47" fmla="*/ 42 h 61"/>
                  <a:gd name="T48" fmla="*/ 14 w 61"/>
                  <a:gd name="T49" fmla="*/ 47 h 61"/>
                  <a:gd name="T50" fmla="*/ 11 w 61"/>
                  <a:gd name="T51" fmla="*/ 54 h 61"/>
                  <a:gd name="T52" fmla="*/ 20 w 61"/>
                  <a:gd name="T53" fmla="*/ 59 h 61"/>
                  <a:gd name="T54" fmla="*/ 25 w 61"/>
                  <a:gd name="T55" fmla="*/ 53 h 61"/>
                  <a:gd name="T56" fmla="*/ 30 w 61"/>
                  <a:gd name="T57" fmla="*/ 53 h 61"/>
                  <a:gd name="T58" fmla="*/ 33 w 61"/>
                  <a:gd name="T59" fmla="*/ 61 h 61"/>
                  <a:gd name="T60" fmla="*/ 43 w 61"/>
                  <a:gd name="T61" fmla="*/ 58 h 61"/>
                  <a:gd name="T62" fmla="*/ 42 w 61"/>
                  <a:gd name="T63" fmla="*/ 50 h 61"/>
                  <a:gd name="T64" fmla="*/ 46 w 61"/>
                  <a:gd name="T65" fmla="*/ 47 h 61"/>
                  <a:gd name="T66" fmla="*/ 54 w 61"/>
                  <a:gd name="T67" fmla="*/ 50 h 61"/>
                  <a:gd name="T68" fmla="*/ 59 w 61"/>
                  <a:gd name="T69" fmla="*/ 41 h 61"/>
                  <a:gd name="T70" fmla="*/ 52 w 61"/>
                  <a:gd name="T71" fmla="*/ 36 h 61"/>
                  <a:gd name="T72" fmla="*/ 53 w 61"/>
                  <a:gd name="T73" fmla="*/ 31 h 61"/>
                  <a:gd name="T74" fmla="*/ 61 w 61"/>
                  <a:gd name="T75" fmla="*/ 28 h 61"/>
                  <a:gd name="T76" fmla="*/ 28 w 61"/>
                  <a:gd name="T77" fmla="*/ 26 h 61"/>
                  <a:gd name="T78" fmla="*/ 26 w 61"/>
                  <a:gd name="T79" fmla="*/ 33 h 61"/>
                  <a:gd name="T80" fmla="*/ 33 w 61"/>
                  <a:gd name="T81" fmla="*/ 35 h 61"/>
                  <a:gd name="T82" fmla="*/ 35 w 61"/>
                  <a:gd name="T83" fmla="*/ 28 h 61"/>
                  <a:gd name="T84" fmla="*/ 28 w 61"/>
                  <a:gd name="T85" fmla="*/ 2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61" h="61">
                    <a:moveTo>
                      <a:pt x="37" y="43"/>
                    </a:moveTo>
                    <a:cubicBezTo>
                      <a:pt x="30" y="47"/>
                      <a:pt x="21" y="44"/>
                      <a:pt x="18" y="37"/>
                    </a:cubicBezTo>
                    <a:cubicBezTo>
                      <a:pt x="14" y="30"/>
                      <a:pt x="17" y="21"/>
                      <a:pt x="24" y="18"/>
                    </a:cubicBezTo>
                    <a:cubicBezTo>
                      <a:pt x="31" y="14"/>
                      <a:pt x="39" y="17"/>
                      <a:pt x="43" y="24"/>
                    </a:cubicBezTo>
                    <a:cubicBezTo>
                      <a:pt x="47" y="31"/>
                      <a:pt x="44" y="40"/>
                      <a:pt x="37" y="43"/>
                    </a:cubicBezTo>
                    <a:moveTo>
                      <a:pt x="61" y="28"/>
                    </a:moveTo>
                    <a:cubicBezTo>
                      <a:pt x="58" y="18"/>
                      <a:pt x="58" y="18"/>
                      <a:pt x="58" y="18"/>
                    </a:cubicBezTo>
                    <a:cubicBezTo>
                      <a:pt x="50" y="19"/>
                      <a:pt x="50" y="19"/>
                      <a:pt x="50" y="19"/>
                    </a:cubicBezTo>
                    <a:cubicBezTo>
                      <a:pt x="49" y="17"/>
                      <a:pt x="48" y="16"/>
                      <a:pt x="47" y="15"/>
                    </a:cubicBezTo>
                    <a:cubicBezTo>
                      <a:pt x="50" y="7"/>
                      <a:pt x="50" y="7"/>
                      <a:pt x="50" y="7"/>
                    </a:cubicBezTo>
                    <a:cubicBezTo>
                      <a:pt x="41" y="2"/>
                      <a:pt x="41" y="2"/>
                      <a:pt x="41" y="2"/>
                    </a:cubicBezTo>
                    <a:cubicBezTo>
                      <a:pt x="36" y="9"/>
                      <a:pt x="36" y="9"/>
                      <a:pt x="36" y="9"/>
                    </a:cubicBezTo>
                    <a:cubicBezTo>
                      <a:pt x="34" y="8"/>
                      <a:pt x="32" y="8"/>
                      <a:pt x="30" y="8"/>
                    </a:cubicBezTo>
                    <a:cubicBezTo>
                      <a:pt x="27" y="0"/>
                      <a:pt x="27" y="0"/>
                      <a:pt x="27" y="0"/>
                    </a:cubicBezTo>
                    <a:cubicBezTo>
                      <a:pt x="17" y="3"/>
                      <a:pt x="17" y="3"/>
                      <a:pt x="17" y="3"/>
                    </a:cubicBezTo>
                    <a:cubicBezTo>
                      <a:pt x="18" y="11"/>
                      <a:pt x="18" y="11"/>
                      <a:pt x="18" y="11"/>
                    </a:cubicBezTo>
                    <a:cubicBezTo>
                      <a:pt x="17" y="12"/>
                      <a:pt x="16" y="13"/>
                      <a:pt x="15" y="14"/>
                    </a:cubicBezTo>
                    <a:cubicBezTo>
                      <a:pt x="7" y="11"/>
                      <a:pt x="7" y="11"/>
                      <a:pt x="7" y="11"/>
                    </a:cubicBezTo>
                    <a:cubicBezTo>
                      <a:pt x="2" y="20"/>
                      <a:pt x="2" y="20"/>
                      <a:pt x="2" y="20"/>
                    </a:cubicBezTo>
                    <a:cubicBezTo>
                      <a:pt x="8" y="25"/>
                      <a:pt x="8" y="25"/>
                      <a:pt x="8" y="25"/>
                    </a:cubicBezTo>
                    <a:cubicBezTo>
                      <a:pt x="8" y="27"/>
                      <a:pt x="7" y="28"/>
                      <a:pt x="7" y="30"/>
                    </a:cubicBezTo>
                    <a:cubicBezTo>
                      <a:pt x="0" y="33"/>
                      <a:pt x="0" y="33"/>
                      <a:pt x="0" y="33"/>
                    </a:cubicBezTo>
                    <a:cubicBezTo>
                      <a:pt x="2" y="43"/>
                      <a:pt x="2" y="43"/>
                      <a:pt x="2" y="43"/>
                    </a:cubicBezTo>
                    <a:cubicBezTo>
                      <a:pt x="11" y="42"/>
                      <a:pt x="11" y="42"/>
                      <a:pt x="11" y="42"/>
                    </a:cubicBezTo>
                    <a:cubicBezTo>
                      <a:pt x="12" y="44"/>
                      <a:pt x="13" y="45"/>
                      <a:pt x="14" y="47"/>
                    </a:cubicBezTo>
                    <a:cubicBezTo>
                      <a:pt x="11" y="54"/>
                      <a:pt x="11" y="54"/>
                      <a:pt x="11" y="54"/>
                    </a:cubicBezTo>
                    <a:cubicBezTo>
                      <a:pt x="20" y="59"/>
                      <a:pt x="20" y="59"/>
                      <a:pt x="20" y="59"/>
                    </a:cubicBezTo>
                    <a:cubicBezTo>
                      <a:pt x="25" y="53"/>
                      <a:pt x="25" y="53"/>
                      <a:pt x="25" y="53"/>
                    </a:cubicBezTo>
                    <a:cubicBezTo>
                      <a:pt x="26" y="53"/>
                      <a:pt x="28" y="53"/>
                      <a:pt x="30" y="53"/>
                    </a:cubicBezTo>
                    <a:cubicBezTo>
                      <a:pt x="33" y="61"/>
                      <a:pt x="33" y="61"/>
                      <a:pt x="33" y="61"/>
                    </a:cubicBezTo>
                    <a:cubicBezTo>
                      <a:pt x="43" y="58"/>
                      <a:pt x="43" y="58"/>
                      <a:pt x="43" y="58"/>
                    </a:cubicBezTo>
                    <a:cubicBezTo>
                      <a:pt x="42" y="50"/>
                      <a:pt x="42" y="50"/>
                      <a:pt x="42" y="50"/>
                    </a:cubicBezTo>
                    <a:cubicBezTo>
                      <a:pt x="44" y="49"/>
                      <a:pt x="45" y="48"/>
                      <a:pt x="46" y="47"/>
                    </a:cubicBezTo>
                    <a:cubicBezTo>
                      <a:pt x="54" y="50"/>
                      <a:pt x="54" y="50"/>
                      <a:pt x="54" y="50"/>
                    </a:cubicBezTo>
                    <a:cubicBezTo>
                      <a:pt x="59" y="41"/>
                      <a:pt x="59" y="41"/>
                      <a:pt x="59" y="41"/>
                    </a:cubicBezTo>
                    <a:cubicBezTo>
                      <a:pt x="52" y="36"/>
                      <a:pt x="52" y="36"/>
                      <a:pt x="52" y="36"/>
                    </a:cubicBezTo>
                    <a:cubicBezTo>
                      <a:pt x="53" y="34"/>
                      <a:pt x="53" y="33"/>
                      <a:pt x="53" y="31"/>
                    </a:cubicBezTo>
                    <a:lnTo>
                      <a:pt x="61" y="28"/>
                    </a:lnTo>
                    <a:close/>
                    <a:moveTo>
                      <a:pt x="28" y="26"/>
                    </a:moveTo>
                    <a:cubicBezTo>
                      <a:pt x="25" y="27"/>
                      <a:pt x="24" y="30"/>
                      <a:pt x="26" y="33"/>
                    </a:cubicBezTo>
                    <a:cubicBezTo>
                      <a:pt x="27" y="35"/>
                      <a:pt x="30" y="36"/>
                      <a:pt x="33" y="35"/>
                    </a:cubicBezTo>
                    <a:cubicBezTo>
                      <a:pt x="35" y="34"/>
                      <a:pt x="36" y="31"/>
                      <a:pt x="35" y="28"/>
                    </a:cubicBezTo>
                    <a:cubicBezTo>
                      <a:pt x="34" y="26"/>
                      <a:pt x="31" y="25"/>
                      <a:pt x="28" y="26"/>
                    </a:cubicBezTo>
                    <a:close/>
                  </a:path>
                </a:pathLst>
              </a:custGeom>
              <a:solidFill>
                <a:schemeClr val="tx1"/>
              </a:solidFill>
              <a:ln>
                <a:noFill/>
              </a:ln>
              <a:extLst/>
            </p:spPr>
            <p:txBody>
              <a:bodyPr vert="horz" wrap="square" lIns="91160" tIns="45581" rIns="91160" bIns="45581" numCol="1" anchor="t" anchorCtr="0" compatLnSpc="1">
                <a:prstTxWarp prst="textNoShape">
                  <a:avLst/>
                </a:prstTxWarp>
              </a:bodyPr>
              <a:lstStyle/>
              <a:p>
                <a:endParaRPr lang="en-US" sz="1700" dirty="0">
                  <a:solidFill>
                    <a:srgbClr val="000000"/>
                  </a:solidFill>
                </a:endParaRPr>
              </a:p>
            </p:txBody>
          </p:sp>
        </p:grpSp>
        <p:sp>
          <p:nvSpPr>
            <p:cNvPr id="48" name="右箭头 47"/>
            <p:cNvSpPr/>
            <p:nvPr/>
          </p:nvSpPr>
          <p:spPr bwMode="auto">
            <a:xfrm rot="7200000">
              <a:off x="6552204" y="2465568"/>
              <a:ext cx="686040" cy="393784"/>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sp>
          <p:nvSpPr>
            <p:cNvPr id="49" name="右箭头 48"/>
            <p:cNvSpPr/>
            <p:nvPr/>
          </p:nvSpPr>
          <p:spPr bwMode="auto">
            <a:xfrm rot="3600000">
              <a:off x="7379860" y="2483100"/>
              <a:ext cx="725681" cy="392322"/>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chemeClr val="tx1"/>
                </a:solidFill>
                <a:latin typeface="Segoe UI" pitchFamily="34" charset="0"/>
                <a:ea typeface="Segoe UI" pitchFamily="34" charset="0"/>
                <a:cs typeface="Segoe UI" pitchFamily="34" charset="0"/>
              </a:endParaRPr>
            </a:p>
          </p:txBody>
        </p:sp>
        <p:grpSp>
          <p:nvGrpSpPr>
            <p:cNvPr id="50" name="组合 14"/>
            <p:cNvGrpSpPr/>
            <p:nvPr/>
          </p:nvGrpSpPr>
          <p:grpSpPr>
            <a:xfrm>
              <a:off x="6096000" y="3105150"/>
              <a:ext cx="1295400" cy="609600"/>
              <a:chOff x="3352800" y="1733550"/>
              <a:chExt cx="1371600" cy="685800"/>
            </a:xfrm>
          </p:grpSpPr>
          <p:pic>
            <p:nvPicPr>
              <p:cNvPr id="51" name="Picture 2" descr="C:\Users\Administrator\Desktop\bigdata图标\avro-logo.png"/>
              <p:cNvPicPr>
                <a:picLocks noChangeAspect="1" noChangeArrowheads="1"/>
              </p:cNvPicPr>
              <p:nvPr/>
            </p:nvPicPr>
            <p:blipFill>
              <a:blip r:embed="rId7">
                <a:clrChange>
                  <a:clrFrom>
                    <a:srgbClr val="0033FF"/>
                  </a:clrFrom>
                  <a:clrTo>
                    <a:srgbClr val="0033FF">
                      <a:alpha val="0"/>
                    </a:srgbClr>
                  </a:clrTo>
                </a:clrChange>
                <a:extLst>
                  <a:ext uri="{28A0092B-C50C-407E-A947-70E740481C1C}">
                    <a14:useLocalDpi xmlns="" xmlns:a14="http://schemas.microsoft.com/office/drawing/2010/main" val="0"/>
                  </a:ext>
                </a:extLst>
              </a:blip>
              <a:srcRect/>
              <a:stretch>
                <a:fillRect/>
              </a:stretch>
            </p:blipFill>
            <p:spPr bwMode="auto">
              <a:xfrm>
                <a:off x="3352800" y="1733550"/>
                <a:ext cx="1290918" cy="457200"/>
              </a:xfrm>
              <a:prstGeom prst="rect">
                <a:avLst/>
              </a:prstGeom>
              <a:noFill/>
              <a:extLst>
                <a:ext uri="{909E8E84-426E-40dd-AFC4-6F175D3DCCD1}">
                  <a14:hiddenFill xmlns="" xmlns:a14="http://schemas.microsoft.com/office/drawing/2010/main">
                    <a:solidFill>
                      <a:srgbClr val="FFFFFF"/>
                    </a:solidFill>
                  </a14:hiddenFill>
                </a:ext>
              </a:extLst>
            </p:spPr>
          </p:pic>
          <p:sp>
            <p:nvSpPr>
              <p:cNvPr id="52" name="TextBox 51"/>
              <p:cNvSpPr txBox="1"/>
              <p:nvPr/>
            </p:nvSpPr>
            <p:spPr>
              <a:xfrm>
                <a:off x="3352800" y="2234684"/>
                <a:ext cx="1371600" cy="184666"/>
              </a:xfrm>
              <a:prstGeom prst="rect">
                <a:avLst/>
              </a:prstGeom>
              <a:noFill/>
            </p:spPr>
            <p:txBody>
              <a:bodyPr wrap="square" lIns="0" tIns="0" rIns="0" bIns="0" rtlCol="0">
                <a:spAutoFit/>
              </a:bodyPr>
              <a:lstStyle/>
              <a:p>
                <a:pPr algn="ctr"/>
                <a:r>
                  <a:rPr lang="en-US" altLang="zh-CN" sz="1200" dirty="0" smtClean="0">
                    <a:solidFill>
                      <a:schemeClr val="tx1">
                        <a:alpha val="99000"/>
                      </a:schemeClr>
                    </a:solidFill>
                  </a:rPr>
                  <a:t>Avro-</a:t>
                </a:r>
                <a:r>
                  <a:rPr lang="en-US" altLang="zh-CN" sz="1200" dirty="0" err="1" smtClean="0">
                    <a:solidFill>
                      <a:schemeClr val="tx1">
                        <a:alpha val="99000"/>
                      </a:schemeClr>
                    </a:solidFill>
                  </a:rPr>
                  <a:t>Mapreduce</a:t>
                </a:r>
                <a:endParaRPr lang="en-US" sz="1200" dirty="0">
                  <a:solidFill>
                    <a:schemeClr val="tx1">
                      <a:alpha val="99000"/>
                    </a:schemeClr>
                  </a:solidFill>
                </a:endParaRPr>
              </a:p>
            </p:txBody>
          </p:sp>
        </p:grpSp>
        <p:pic>
          <p:nvPicPr>
            <p:cNvPr id="53" name="Picture 8" descr="C:\Users\Administrator\Desktop\spark-project-header1-cropped.png"/>
            <p:cNvPicPr>
              <a:picLocks noChangeAspect="1" noChangeArrowheads="1"/>
            </p:cNvPicPr>
            <p:nvPr/>
          </p:nvPicPr>
          <p:blipFill>
            <a:blip r:embed="rId8">
              <a:extLst>
                <a:ext uri="{28A0092B-C50C-407E-A947-70E740481C1C}">
                  <a14:useLocalDpi xmlns="" xmlns:a14="http://schemas.microsoft.com/office/drawing/2010/main" val="0"/>
                </a:ext>
              </a:extLst>
            </a:blip>
            <a:srcRect/>
            <a:stretch>
              <a:fillRect/>
            </a:stretch>
          </p:blipFill>
          <p:spPr bwMode="auto">
            <a:xfrm>
              <a:off x="7440974" y="3105150"/>
              <a:ext cx="1169626" cy="533400"/>
            </a:xfrm>
            <a:prstGeom prst="rect">
              <a:avLst/>
            </a:prstGeom>
            <a:ln>
              <a:noFill/>
            </a:ln>
            <a:extLst>
              <a:ext uri="{909E8E84-426E-40dd-AFC4-6F175D3DCCD1}">
                <a14:hiddenFill xmlns="" xmlns:a14="http://schemas.microsoft.com/office/drawing/2010/main">
                  <a:solidFill>
                    <a:srgbClr val="FFFFFF"/>
                  </a:solidFill>
                </a14:hiddenFill>
              </a:ext>
            </a:extLst>
          </p:spPr>
          <p:style>
            <a:lnRef idx="2">
              <a:schemeClr val="accent1"/>
            </a:lnRef>
            <a:fillRef idx="1">
              <a:schemeClr val="lt1"/>
            </a:fillRef>
            <a:effectRef idx="0">
              <a:schemeClr val="accent1"/>
            </a:effectRef>
            <a:fontRef idx="minor">
              <a:schemeClr val="dk1"/>
            </a:fontRef>
          </p:style>
        </p:pic>
      </p:grpSp>
    </p:spTree>
    <p:extLst>
      <p:ext uri="{BB962C8B-B14F-4D97-AF65-F5344CB8AC3E}">
        <p14:creationId xmlns="" xmlns:p14="http://schemas.microsoft.com/office/powerpoint/2010/main" val="2796033237"/>
      </p:ext>
    </p:extLst>
  </p:cSld>
  <p:clrMapOvr>
    <a:masterClrMapping/>
  </p:clrMapOvr>
  <p:transition>
    <p:fad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28600" y="133350"/>
            <a:ext cx="4648200" cy="415498"/>
          </a:xfrm>
        </p:spPr>
        <p:txBody>
          <a:bodyPr/>
          <a:lstStyle/>
          <a:p>
            <a:pPr marL="0" indent="0">
              <a:buNone/>
            </a:pPr>
            <a:r>
              <a:rPr kumimoji="1" lang="zh-CN" altLang="en-US" sz="3000" dirty="0" smtClean="0"/>
              <a:t>承载公司级大数据战略</a:t>
            </a:r>
            <a:endParaRPr kumimoji="1" lang="zh-CN" altLang="en-US" sz="3000" dirty="0"/>
          </a:p>
        </p:txBody>
      </p:sp>
      <p:sp>
        <p:nvSpPr>
          <p:cNvPr id="215042" name="AutoShape 2" descr="http://www.xunfei.cn/ime150416/img/logo-lab.sv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pic>
        <p:nvPicPr>
          <p:cNvPr id="215045" name="Picture 5"/>
          <p:cNvPicPr>
            <a:picLocks noChangeAspect="1" noChangeArrowheads="1"/>
          </p:cNvPicPr>
          <p:nvPr/>
        </p:nvPicPr>
        <p:blipFill>
          <a:blip r:embed="rId3"/>
          <a:srcRect/>
          <a:stretch>
            <a:fillRect/>
          </a:stretch>
        </p:blipFill>
        <p:spPr bwMode="auto">
          <a:xfrm>
            <a:off x="3276600" y="4464887"/>
            <a:ext cx="1371600" cy="413779"/>
          </a:xfrm>
          <a:prstGeom prst="rect">
            <a:avLst/>
          </a:prstGeom>
          <a:noFill/>
          <a:ln w="9525">
            <a:noFill/>
            <a:miter lim="800000"/>
            <a:headEnd/>
            <a:tailEnd/>
          </a:ln>
        </p:spPr>
      </p:pic>
      <p:pic>
        <p:nvPicPr>
          <p:cNvPr id="215046" name="Picture 6" descr="C:\Users\kim\Desktop\logo.png"/>
          <p:cNvPicPr>
            <a:picLocks noChangeAspect="1" noChangeArrowheads="1"/>
          </p:cNvPicPr>
          <p:nvPr/>
        </p:nvPicPr>
        <p:blipFill>
          <a:blip r:embed="rId4"/>
          <a:srcRect/>
          <a:stretch>
            <a:fillRect/>
          </a:stretch>
        </p:blipFill>
        <p:spPr bwMode="auto">
          <a:xfrm>
            <a:off x="4724400" y="4520685"/>
            <a:ext cx="2133600" cy="413265"/>
          </a:xfrm>
          <a:prstGeom prst="rect">
            <a:avLst/>
          </a:prstGeom>
          <a:noFill/>
        </p:spPr>
      </p:pic>
      <p:pic>
        <p:nvPicPr>
          <p:cNvPr id="215048" name="Picture 8"/>
          <p:cNvPicPr>
            <a:picLocks noChangeAspect="1" noChangeArrowheads="1"/>
          </p:cNvPicPr>
          <p:nvPr/>
        </p:nvPicPr>
        <p:blipFill>
          <a:blip r:embed="rId5"/>
          <a:srcRect/>
          <a:stretch>
            <a:fillRect/>
          </a:stretch>
        </p:blipFill>
        <p:spPr bwMode="auto">
          <a:xfrm>
            <a:off x="6858000" y="4464887"/>
            <a:ext cx="1676400" cy="448842"/>
          </a:xfrm>
          <a:prstGeom prst="rect">
            <a:avLst/>
          </a:prstGeom>
          <a:noFill/>
          <a:ln w="9525">
            <a:noFill/>
            <a:miter lim="800000"/>
            <a:headEnd/>
            <a:tailEnd/>
          </a:ln>
        </p:spPr>
      </p:pic>
      <p:pic>
        <p:nvPicPr>
          <p:cNvPr id="15" name="Picture 2">
            <a:hlinkClick r:id="rId6"/>
          </p:cNvPr>
          <p:cNvPicPr>
            <a:picLocks noChangeAspect="1" noChangeArrowheads="1"/>
          </p:cNvPicPr>
          <p:nvPr/>
        </p:nvPicPr>
        <p:blipFill>
          <a:blip r:embed="rId7"/>
          <a:srcRect/>
          <a:stretch>
            <a:fillRect/>
          </a:stretch>
        </p:blipFill>
        <p:spPr bwMode="auto">
          <a:xfrm>
            <a:off x="838200" y="4444485"/>
            <a:ext cx="2378999" cy="477602"/>
          </a:xfrm>
          <a:prstGeom prst="rect">
            <a:avLst/>
          </a:prstGeom>
          <a:ln>
            <a:noFill/>
          </a:ln>
          <a:effectLst>
            <a:softEdge rad="112500"/>
          </a:effectLst>
        </p:spPr>
      </p:pic>
      <p:sp>
        <p:nvSpPr>
          <p:cNvPr id="18" name="Isosceles Triangle 133"/>
          <p:cNvSpPr/>
          <p:nvPr/>
        </p:nvSpPr>
        <p:spPr bwMode="auto">
          <a:xfrm>
            <a:off x="990600" y="3779087"/>
            <a:ext cx="7620000" cy="609600"/>
          </a:xfrm>
          <a:prstGeom prst="triangle">
            <a:avLst>
              <a:gd name="adj" fmla="val 50000"/>
            </a:avLst>
          </a:prstGeom>
          <a:solidFill>
            <a:srgbClr val="0070C0"/>
          </a:solidFill>
          <a:ln>
            <a:noFill/>
          </a:ln>
          <a:effectLst/>
        </p:spPr>
        <p:style>
          <a:lnRef idx="1">
            <a:schemeClr val="accent2"/>
          </a:lnRef>
          <a:fillRef idx="3">
            <a:schemeClr val="accent2"/>
          </a:fillRef>
          <a:effectRef idx="2">
            <a:schemeClr val="accent2"/>
          </a:effectRef>
          <a:fontRef idx="minor">
            <a:schemeClr val="lt1"/>
          </a:fontRef>
        </p:style>
        <p:txBody>
          <a:bodyPr vert="horz" wrap="square" lIns="68565" tIns="34283" rIns="68565" bIns="34283" numCol="1" rtlCol="0" anchor="ctr" anchorCtr="0" compatLnSpc="1">
            <a:prstTxWarp prst="textNoShape">
              <a:avLst/>
            </a:prstTxWarp>
            <a:noAutofit/>
          </a:bodyPr>
          <a:lstStyle/>
          <a:p>
            <a:pPr algn="ctr" defTabSz="685466" fontAlgn="base">
              <a:spcBef>
                <a:spcPct val="0"/>
              </a:spcBef>
              <a:spcAft>
                <a:spcPct val="0"/>
              </a:spcAft>
            </a:pPr>
            <a:r>
              <a:rPr lang="zh-CN" altLang="en-US" sz="1500" dirty="0" smtClean="0">
                <a:gradFill>
                  <a:gsLst>
                    <a:gs pos="0">
                      <a:srgbClr val="FFFFFF"/>
                    </a:gs>
                    <a:gs pos="100000">
                      <a:srgbClr val="FFFFFF"/>
                    </a:gs>
                  </a:gsLst>
                  <a:lin ang="5400000" scaled="0"/>
                </a:gradFill>
              </a:rPr>
              <a:t>数据汇聚</a:t>
            </a:r>
            <a:endParaRPr lang="en-US" sz="1500" dirty="0">
              <a:gradFill>
                <a:gsLst>
                  <a:gs pos="0">
                    <a:srgbClr val="FFFFFF"/>
                  </a:gs>
                  <a:gs pos="100000">
                    <a:srgbClr val="FFFFFF"/>
                  </a:gs>
                </a:gsLst>
                <a:lin ang="5400000" scaled="0"/>
              </a:gradFill>
            </a:endParaRPr>
          </a:p>
        </p:txBody>
      </p:sp>
      <p:grpSp>
        <p:nvGrpSpPr>
          <p:cNvPr id="20" name="组 24"/>
          <p:cNvGrpSpPr/>
          <p:nvPr/>
        </p:nvGrpSpPr>
        <p:grpSpPr>
          <a:xfrm>
            <a:off x="4267200" y="2876550"/>
            <a:ext cx="1066800" cy="985740"/>
            <a:chOff x="609600" y="2495550"/>
            <a:chExt cx="1447800" cy="1813854"/>
          </a:xfrm>
        </p:grpSpPr>
        <p:sp>
          <p:nvSpPr>
            <p:cNvPr id="21" name="TextBox 20"/>
            <p:cNvSpPr txBox="1"/>
            <p:nvPr/>
          </p:nvSpPr>
          <p:spPr>
            <a:xfrm>
              <a:off x="685799" y="3714750"/>
              <a:ext cx="1218262" cy="594654"/>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a:t>
              </a:r>
              <a:endParaRPr lang="en-US" sz="1500" i="1" dirty="0">
                <a:latin typeface="Segoe" pitchFamily="34" charset="0"/>
              </a:endParaRPr>
            </a:p>
          </p:txBody>
        </p:sp>
        <p:pic>
          <p:nvPicPr>
            <p:cNvPr id="22" name="图片 21"/>
            <p:cNvPicPr>
              <a:picLocks noChangeAspect="1"/>
            </p:cNvPicPr>
            <p:nvPr/>
          </p:nvPicPr>
          <p:blipFill>
            <a:blip r:embed="rId8"/>
            <a:stretch>
              <a:fillRect/>
            </a:stretch>
          </p:blipFill>
          <p:spPr>
            <a:xfrm>
              <a:off x="609600" y="2495550"/>
              <a:ext cx="1447800" cy="1378027"/>
            </a:xfrm>
            <a:prstGeom prst="rect">
              <a:avLst/>
            </a:prstGeom>
          </p:spPr>
        </p:pic>
      </p:grpSp>
      <p:grpSp>
        <p:nvGrpSpPr>
          <p:cNvPr id="90" name="组合 89"/>
          <p:cNvGrpSpPr/>
          <p:nvPr/>
        </p:nvGrpSpPr>
        <p:grpSpPr>
          <a:xfrm>
            <a:off x="2819400" y="400050"/>
            <a:ext cx="3715718" cy="2400300"/>
            <a:chOff x="706129" y="2292609"/>
            <a:chExt cx="3715718" cy="2400300"/>
          </a:xfrm>
        </p:grpSpPr>
        <p:pic>
          <p:nvPicPr>
            <p:cNvPr id="67" name="Picture 16" descr="big-disc.png"/>
            <p:cNvPicPr>
              <a:picLocks noChangeAspect="1"/>
            </p:cNvPicPr>
            <p:nvPr/>
          </p:nvPicPr>
          <p:blipFill>
            <a:blip r:embed="rId9" cstate="print"/>
            <a:stretch>
              <a:fillRect/>
            </a:stretch>
          </p:blipFill>
          <p:spPr>
            <a:xfrm>
              <a:off x="763295" y="2749810"/>
              <a:ext cx="3616301" cy="1943099"/>
            </a:xfrm>
            <a:prstGeom prst="rect">
              <a:avLst/>
            </a:prstGeom>
            <a:effectLst/>
          </p:spPr>
        </p:pic>
        <p:sp>
          <p:nvSpPr>
            <p:cNvPr id="68" name="Rectangle 25"/>
            <p:cNvSpPr/>
            <p:nvPr/>
          </p:nvSpPr>
          <p:spPr>
            <a:xfrm>
              <a:off x="1277778" y="3778508"/>
              <a:ext cx="2572420" cy="800100"/>
            </a:xfrm>
            <a:prstGeom prst="rect">
              <a:avLst/>
            </a:prstGeom>
          </p:spPr>
          <p:txBody>
            <a:bodyPr spcFirstLastPara="1" wrap="square" lIns="0" tIns="34294" rIns="0"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t>通过</a:t>
              </a:r>
              <a:r>
                <a:rPr lang="en-US" altLang="zh-CN" sz="1200" b="1" dirty="0" smtClean="0"/>
                <a:t>Maple</a:t>
              </a:r>
              <a:r>
                <a:rPr lang="zh-CN" altLang="en-US" sz="1200" b="1" dirty="0" smtClean="0"/>
                <a:t>实现数据</a:t>
              </a:r>
              <a:r>
                <a:rPr lang="en-US" altLang="zh-CN" sz="1200" b="1" dirty="0" smtClean="0"/>
                <a:t>&amp;</a:t>
              </a:r>
              <a:r>
                <a:rPr lang="zh-CN" altLang="en-US" sz="1200" b="1" dirty="0" smtClean="0"/>
                <a:t>技术分享</a:t>
              </a:r>
              <a:endParaRPr lang="en-US" altLang="zh-CN" sz="1200" b="1" dirty="0" smtClean="0"/>
            </a:p>
          </p:txBody>
        </p:sp>
        <p:sp>
          <p:nvSpPr>
            <p:cNvPr id="69" name="32-Point Star 26"/>
            <p:cNvSpPr/>
            <p:nvPr/>
          </p:nvSpPr>
          <p:spPr bwMode="auto">
            <a:xfrm>
              <a:off x="706129" y="2464058"/>
              <a:ext cx="3715718" cy="2114550"/>
            </a:xfrm>
            <a:prstGeom prst="star32">
              <a:avLst>
                <a:gd name="adj" fmla="val 5020"/>
              </a:avLst>
            </a:prstGeom>
            <a:gradFill flip="none" rotWithShape="1">
              <a:gsLst>
                <a:gs pos="0">
                  <a:srgbClr val="FFFFFF">
                    <a:alpha val="18000"/>
                  </a:srgbClr>
                </a:gs>
                <a:gs pos="100000">
                  <a:srgbClr val="FFFFFF">
                    <a:alpha val="0"/>
                  </a:srgbClr>
                </a:gs>
              </a:gsLst>
              <a:path path="circle">
                <a:fillToRect t="100000" r="100000"/>
              </a:path>
              <a:tileRect l="-100000" b="-10000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82303" tIns="41151" rIns="82303" bIns="41151" numCol="1" rtlCol="0" anchor="ctr" anchorCtr="0" compatLnSpc="1">
              <a:prstTxWarp prst="textNoShape">
                <a:avLst/>
              </a:prstTxWarp>
            </a:bodyPr>
            <a:lstStyle>
              <a:defPPr>
                <a:defRPr lang="en-US"/>
              </a:defPPr>
              <a:lvl1pPr algn="l" rtl="0" fontAlgn="base">
                <a:spcBef>
                  <a:spcPct val="0"/>
                </a:spcBef>
                <a:spcAft>
                  <a:spcPct val="0"/>
                </a:spcAft>
                <a:defRPr kern="1200">
                  <a:solidFill>
                    <a:schemeClr val="lt1"/>
                  </a:solidFill>
                  <a:latin typeface="+mn-lt"/>
                  <a:ea typeface="+mn-ea"/>
                  <a:cs typeface="+mn-cs"/>
                </a:defRPr>
              </a:lvl1pPr>
              <a:lvl2pPr marL="457200" algn="l" rtl="0" fontAlgn="base">
                <a:spcBef>
                  <a:spcPct val="0"/>
                </a:spcBef>
                <a:spcAft>
                  <a:spcPct val="0"/>
                </a:spcAft>
                <a:defRPr kern="1200">
                  <a:solidFill>
                    <a:schemeClr val="lt1"/>
                  </a:solidFill>
                  <a:latin typeface="+mn-lt"/>
                  <a:ea typeface="+mn-ea"/>
                  <a:cs typeface="+mn-cs"/>
                </a:defRPr>
              </a:lvl2pPr>
              <a:lvl3pPr marL="914400" algn="l" rtl="0" fontAlgn="base">
                <a:spcBef>
                  <a:spcPct val="0"/>
                </a:spcBef>
                <a:spcAft>
                  <a:spcPct val="0"/>
                </a:spcAft>
                <a:defRPr kern="1200">
                  <a:solidFill>
                    <a:schemeClr val="lt1"/>
                  </a:solidFill>
                  <a:latin typeface="+mn-lt"/>
                  <a:ea typeface="+mn-ea"/>
                  <a:cs typeface="+mn-cs"/>
                </a:defRPr>
              </a:lvl3pPr>
              <a:lvl4pPr marL="1371600" algn="l" rtl="0" fontAlgn="base">
                <a:spcBef>
                  <a:spcPct val="0"/>
                </a:spcBef>
                <a:spcAft>
                  <a:spcPct val="0"/>
                </a:spcAft>
                <a:defRPr kern="1200">
                  <a:solidFill>
                    <a:schemeClr val="lt1"/>
                  </a:solidFill>
                  <a:latin typeface="+mn-lt"/>
                  <a:ea typeface="+mn-ea"/>
                  <a:cs typeface="+mn-cs"/>
                </a:defRPr>
              </a:lvl4pPr>
              <a:lvl5pPr marL="1828800" algn="l" rtl="0" fontAlgn="base">
                <a:spcBef>
                  <a:spcPct val="0"/>
                </a:spcBef>
                <a:spcAft>
                  <a:spcPct val="0"/>
                </a:spcAft>
                <a:defRPr kern="1200">
                  <a:solidFill>
                    <a:schemeClr val="lt1"/>
                  </a:solidFill>
                  <a:latin typeface="+mn-lt"/>
                  <a:ea typeface="+mn-ea"/>
                  <a:cs typeface="+mn-cs"/>
                </a:defRPr>
              </a:lvl5pPr>
              <a:lvl6pPr marL="2286000" algn="l" defTabSz="914400" rtl="0" eaLnBrk="1" latinLnBrk="0" hangingPunct="1">
                <a:defRPr kern="1200">
                  <a:solidFill>
                    <a:schemeClr val="lt1"/>
                  </a:solidFill>
                  <a:latin typeface="+mn-lt"/>
                  <a:ea typeface="+mn-ea"/>
                  <a:cs typeface="+mn-cs"/>
                </a:defRPr>
              </a:lvl6pPr>
              <a:lvl7pPr marL="2743200" algn="l" defTabSz="914400" rtl="0" eaLnBrk="1" latinLnBrk="0" hangingPunct="1">
                <a:defRPr kern="1200">
                  <a:solidFill>
                    <a:schemeClr val="lt1"/>
                  </a:solidFill>
                  <a:latin typeface="+mn-lt"/>
                  <a:ea typeface="+mn-ea"/>
                  <a:cs typeface="+mn-cs"/>
                </a:defRPr>
              </a:lvl7pPr>
              <a:lvl8pPr marL="3200400" algn="l" defTabSz="914400" rtl="0" eaLnBrk="1" latinLnBrk="0" hangingPunct="1">
                <a:defRPr kern="1200">
                  <a:solidFill>
                    <a:schemeClr val="lt1"/>
                  </a:solidFill>
                  <a:latin typeface="+mn-lt"/>
                  <a:ea typeface="+mn-ea"/>
                  <a:cs typeface="+mn-cs"/>
                </a:defRPr>
              </a:lvl8pPr>
              <a:lvl9pPr marL="3657600" algn="l" defTabSz="914400" rtl="0" eaLnBrk="1" latinLnBrk="0" hangingPunct="1">
                <a:defRPr kern="1200">
                  <a:solidFill>
                    <a:schemeClr val="lt1"/>
                  </a:solidFill>
                  <a:latin typeface="+mn-lt"/>
                  <a:ea typeface="+mn-ea"/>
                  <a:cs typeface="+mn-cs"/>
                </a:defRPr>
              </a:lvl9pPr>
            </a:lstStyle>
            <a:p>
              <a:pPr algn="ctr" defTabSz="822797"/>
              <a:endParaRPr lang="en-US" sz="2200" dirty="0">
                <a:solidFill>
                  <a:schemeClr val="tx1"/>
                </a:solidFill>
                <a:latin typeface="Arial" pitchFamily="34" charset="0"/>
                <a:cs typeface="Arial" pitchFamily="34" charset="0"/>
              </a:endParaRPr>
            </a:p>
          </p:txBody>
        </p:sp>
        <p:pic>
          <p:nvPicPr>
            <p:cNvPr id="70" name="Picture 32" descr="C:\Users\arib\Pictures\Presentation Stuff\Platform2.png"/>
            <p:cNvPicPr>
              <a:picLocks noChangeAspect="1" noChangeArrowheads="1"/>
            </p:cNvPicPr>
            <p:nvPr/>
          </p:nvPicPr>
          <p:blipFill>
            <a:blip r:embed="rId10" cstate="print"/>
            <a:srcRect/>
            <a:stretch>
              <a:fillRect/>
            </a:stretch>
          </p:blipFill>
          <p:spPr bwMode="auto">
            <a:xfrm flipH="1">
              <a:off x="1106283" y="3664210"/>
              <a:ext cx="890075" cy="568361"/>
            </a:xfrm>
            <a:prstGeom prst="rect">
              <a:avLst/>
            </a:prstGeom>
            <a:noFill/>
          </p:spPr>
        </p:pic>
        <p:pic>
          <p:nvPicPr>
            <p:cNvPr id="71" name="Picture 33" descr="C:\Users\arib\Pictures\Presentation Stuff\Platform2.png"/>
            <p:cNvPicPr>
              <a:picLocks noChangeAspect="1" noChangeArrowheads="1"/>
            </p:cNvPicPr>
            <p:nvPr/>
          </p:nvPicPr>
          <p:blipFill>
            <a:blip r:embed="rId10" cstate="print"/>
            <a:srcRect/>
            <a:stretch>
              <a:fillRect/>
            </a:stretch>
          </p:blipFill>
          <p:spPr bwMode="auto">
            <a:xfrm flipH="1">
              <a:off x="1522445" y="2890992"/>
              <a:ext cx="763392" cy="487468"/>
            </a:xfrm>
            <a:prstGeom prst="rect">
              <a:avLst/>
            </a:prstGeom>
            <a:noFill/>
          </p:spPr>
        </p:pic>
        <p:sp>
          <p:nvSpPr>
            <p:cNvPr id="72" name="Rectangle 34"/>
            <p:cNvSpPr/>
            <p:nvPr/>
          </p:nvSpPr>
          <p:spPr>
            <a:xfrm>
              <a:off x="1106283" y="3718221"/>
              <a:ext cx="1028968" cy="413266"/>
            </a:xfrm>
            <a:prstGeom prst="rect">
              <a:avLst/>
            </a:prstGeom>
          </p:spPr>
          <p:txBody>
            <a:bodyPr spcFirstLastPara="1" wrap="square" lIns="68586" tIns="34294" rIns="68586"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latin typeface="Arial" pitchFamily="34" charset="0"/>
                  <a:cs typeface="Arial" pitchFamily="34" charset="0"/>
                </a:rPr>
                <a:t>平嵌</a:t>
              </a:r>
              <a:endParaRPr lang="en-US" sz="1200" b="1" dirty="0">
                <a:latin typeface="Arial" pitchFamily="34" charset="0"/>
                <a:cs typeface="Arial" pitchFamily="34" charset="0"/>
              </a:endParaRPr>
            </a:p>
          </p:txBody>
        </p:sp>
        <p:pic>
          <p:nvPicPr>
            <p:cNvPr id="73" name="Picture 35" descr="C:\Users\mattande\AppData\Local\Microsoft\Windows\Temporary Internet Files\Content.IE5\YFBK23JN\MCj04326240000[1].png"/>
            <p:cNvPicPr>
              <a:picLocks noChangeAspect="1" noChangeArrowheads="1"/>
            </p:cNvPicPr>
            <p:nvPr/>
          </p:nvPicPr>
          <p:blipFill>
            <a:blip r:embed="rId11" cstate="print"/>
            <a:srcRect/>
            <a:stretch>
              <a:fillRect/>
            </a:stretch>
          </p:blipFill>
          <p:spPr bwMode="auto">
            <a:xfrm flipH="1">
              <a:off x="1563602" y="2516812"/>
              <a:ext cx="628814" cy="628650"/>
            </a:xfrm>
            <a:prstGeom prst="rect">
              <a:avLst/>
            </a:prstGeom>
            <a:noFill/>
          </p:spPr>
        </p:pic>
        <p:sp>
          <p:nvSpPr>
            <p:cNvPr id="74" name="Rectangle 36"/>
            <p:cNvSpPr/>
            <p:nvPr/>
          </p:nvSpPr>
          <p:spPr>
            <a:xfrm>
              <a:off x="1449272" y="2864109"/>
              <a:ext cx="1028968" cy="413266"/>
            </a:xfrm>
            <a:prstGeom prst="rect">
              <a:avLst/>
            </a:prstGeom>
          </p:spPr>
          <p:txBody>
            <a:bodyPr spcFirstLastPara="1" wrap="square" lIns="68586" tIns="34294" rIns="68586"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latin typeface="Arial" pitchFamily="34" charset="0"/>
                  <a:cs typeface="Arial" pitchFamily="34" charset="0"/>
                </a:rPr>
                <a:t>云平台</a:t>
              </a:r>
              <a:endParaRPr lang="en-US" sz="1200" b="1" dirty="0">
                <a:latin typeface="Arial" pitchFamily="34" charset="0"/>
                <a:cs typeface="Arial" pitchFamily="34" charset="0"/>
              </a:endParaRPr>
            </a:p>
          </p:txBody>
        </p:sp>
        <p:pic>
          <p:nvPicPr>
            <p:cNvPr id="75" name="Picture 37" descr="C:\Users\arib\Pictures\Presentation Stuff\Platform4.png"/>
            <p:cNvPicPr>
              <a:picLocks noChangeAspect="1" noChangeArrowheads="1"/>
            </p:cNvPicPr>
            <p:nvPr/>
          </p:nvPicPr>
          <p:blipFill>
            <a:blip r:embed="rId12" cstate="print"/>
            <a:srcRect/>
            <a:stretch>
              <a:fillRect/>
            </a:stretch>
          </p:blipFill>
          <p:spPr bwMode="auto">
            <a:xfrm flipH="1">
              <a:off x="2592570" y="2810098"/>
              <a:ext cx="857473" cy="477573"/>
            </a:xfrm>
            <a:prstGeom prst="rect">
              <a:avLst/>
            </a:prstGeom>
            <a:noFill/>
          </p:spPr>
        </p:pic>
        <p:sp>
          <p:nvSpPr>
            <p:cNvPr id="76" name="Rectangle 38"/>
            <p:cNvSpPr/>
            <p:nvPr/>
          </p:nvSpPr>
          <p:spPr>
            <a:xfrm>
              <a:off x="2478240" y="2806959"/>
              <a:ext cx="1028968" cy="413266"/>
            </a:xfrm>
            <a:prstGeom prst="rect">
              <a:avLst/>
            </a:prstGeom>
          </p:spPr>
          <p:txBody>
            <a:bodyPr spcFirstLastPara="1" wrap="square" lIns="68586" tIns="34294" rIns="68586"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latin typeface="Arial" pitchFamily="34" charset="0"/>
                  <a:cs typeface="Arial" pitchFamily="34" charset="0"/>
                </a:rPr>
                <a:t>研究院</a:t>
              </a:r>
              <a:endParaRPr lang="en-US" sz="1200" b="1" dirty="0">
                <a:latin typeface="Arial" pitchFamily="34" charset="0"/>
                <a:cs typeface="Arial" pitchFamily="34" charset="0"/>
              </a:endParaRPr>
            </a:p>
          </p:txBody>
        </p:sp>
        <p:pic>
          <p:nvPicPr>
            <p:cNvPr id="77" name="Picture 39" descr="C:\Users\mattande\AppData\Local\Microsoft\Windows\Temporary Internet Files\Content.IE5\WJX2YXAZ\MCj04339420000[1].png"/>
            <p:cNvPicPr>
              <a:picLocks noChangeAspect="1" noChangeArrowheads="1"/>
            </p:cNvPicPr>
            <p:nvPr/>
          </p:nvPicPr>
          <p:blipFill>
            <a:blip r:embed="rId13" cstate="print"/>
            <a:srcRect/>
            <a:stretch>
              <a:fillRect/>
            </a:stretch>
          </p:blipFill>
          <p:spPr bwMode="auto">
            <a:xfrm>
              <a:off x="2706900" y="2292609"/>
              <a:ext cx="761008" cy="760810"/>
            </a:xfrm>
            <a:prstGeom prst="rect">
              <a:avLst/>
            </a:prstGeom>
            <a:noFill/>
          </p:spPr>
        </p:pic>
        <p:pic>
          <p:nvPicPr>
            <p:cNvPr id="78" name="Picture 40" descr="C:\Users\arib\Pictures\Presentation Stuff\Platform4.png"/>
            <p:cNvPicPr>
              <a:picLocks noChangeAspect="1" noChangeArrowheads="1"/>
            </p:cNvPicPr>
            <p:nvPr/>
          </p:nvPicPr>
          <p:blipFill>
            <a:blip r:embed="rId12" cstate="print"/>
            <a:srcRect/>
            <a:stretch>
              <a:fillRect/>
            </a:stretch>
          </p:blipFill>
          <p:spPr bwMode="auto">
            <a:xfrm flipH="1">
              <a:off x="3278550" y="3267297"/>
              <a:ext cx="855105" cy="571500"/>
            </a:xfrm>
            <a:prstGeom prst="rect">
              <a:avLst/>
            </a:prstGeom>
            <a:noFill/>
          </p:spPr>
        </p:pic>
        <p:pic>
          <p:nvPicPr>
            <p:cNvPr id="79" name="Picture 41" descr="C:\Users\dfarmer\AppData\Local\Microsoft\Windows\Temporary Internet Files\Content.IE5\IFKC2RTE\MCj04326220000[1].png"/>
            <p:cNvPicPr>
              <a:picLocks noChangeAspect="1" noChangeArrowheads="1"/>
            </p:cNvPicPr>
            <p:nvPr/>
          </p:nvPicPr>
          <p:blipFill>
            <a:blip r:embed="rId14" cstate="print"/>
            <a:srcRect/>
            <a:stretch>
              <a:fillRect/>
            </a:stretch>
          </p:blipFill>
          <p:spPr bwMode="auto">
            <a:xfrm>
              <a:off x="3450043" y="2921258"/>
              <a:ext cx="571649" cy="571500"/>
            </a:xfrm>
            <a:prstGeom prst="rect">
              <a:avLst/>
            </a:prstGeom>
            <a:noFill/>
          </p:spPr>
        </p:pic>
        <p:pic>
          <p:nvPicPr>
            <p:cNvPr id="80" name="Picture 42" descr="C:\Users\arib\Pictures\Presentation Stuff\Platform3.png"/>
            <p:cNvPicPr>
              <a:picLocks noChangeAspect="1" noChangeArrowheads="1"/>
            </p:cNvPicPr>
            <p:nvPr/>
          </p:nvPicPr>
          <p:blipFill>
            <a:blip r:embed="rId15" cstate="print"/>
            <a:srcRect/>
            <a:stretch>
              <a:fillRect/>
            </a:stretch>
          </p:blipFill>
          <p:spPr bwMode="auto">
            <a:xfrm flipH="1">
              <a:off x="2443088" y="3799400"/>
              <a:ext cx="949791" cy="664908"/>
            </a:xfrm>
            <a:prstGeom prst="rect">
              <a:avLst/>
            </a:prstGeom>
            <a:noFill/>
          </p:spPr>
        </p:pic>
        <p:sp>
          <p:nvSpPr>
            <p:cNvPr id="81" name="Rectangle 43"/>
            <p:cNvSpPr/>
            <p:nvPr/>
          </p:nvSpPr>
          <p:spPr>
            <a:xfrm>
              <a:off x="2421075" y="3949959"/>
              <a:ext cx="1028968" cy="413266"/>
            </a:xfrm>
            <a:prstGeom prst="rect">
              <a:avLst/>
            </a:prstGeom>
          </p:spPr>
          <p:txBody>
            <a:bodyPr spcFirstLastPara="1" wrap="square" lIns="68586" tIns="34294" rIns="68586"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latin typeface="Arial" pitchFamily="34" charset="0"/>
                  <a:cs typeface="Arial" pitchFamily="34" charset="0"/>
                </a:rPr>
                <a:t>移动互联</a:t>
              </a:r>
              <a:endParaRPr lang="en-US" sz="1200" b="1" dirty="0">
                <a:latin typeface="Arial" pitchFamily="34" charset="0"/>
                <a:cs typeface="Arial" pitchFamily="34" charset="0"/>
              </a:endParaRPr>
            </a:p>
          </p:txBody>
        </p:sp>
        <p:sp>
          <p:nvSpPr>
            <p:cNvPr id="82" name="Rectangle 46"/>
            <p:cNvSpPr/>
            <p:nvPr/>
          </p:nvSpPr>
          <p:spPr>
            <a:xfrm>
              <a:off x="3171079" y="3321309"/>
              <a:ext cx="1028968" cy="413266"/>
            </a:xfrm>
            <a:prstGeom prst="rect">
              <a:avLst/>
            </a:prstGeom>
          </p:spPr>
          <p:txBody>
            <a:bodyPr spcFirstLastPara="1" wrap="square" lIns="68586" tIns="34294" rIns="68586" bIns="34294" numCol="1">
              <a:prstTxWarp prst="textArchDown">
                <a:avLst/>
              </a:prstTxWarp>
              <a:spAutoFit/>
            </a:bodyPr>
            <a:lstStyle>
              <a:defPPr>
                <a:defRPr lang="en-US"/>
              </a:defPPr>
              <a:lvl1pPr algn="l" rtl="0" fontAlgn="base">
                <a:spcBef>
                  <a:spcPct val="0"/>
                </a:spcBef>
                <a:spcAft>
                  <a:spcPct val="0"/>
                </a:spcAft>
                <a:defRPr kern="1200">
                  <a:solidFill>
                    <a:schemeClr val="tx1"/>
                  </a:solidFill>
                  <a:latin typeface="Arial" charset="0"/>
                  <a:ea typeface="+mn-ea"/>
                  <a:cs typeface="Arial" charset="0"/>
                </a:defRPr>
              </a:lvl1pPr>
              <a:lvl2pPr marL="457200" algn="l" rtl="0" fontAlgn="base">
                <a:spcBef>
                  <a:spcPct val="0"/>
                </a:spcBef>
                <a:spcAft>
                  <a:spcPct val="0"/>
                </a:spcAft>
                <a:defRPr kern="1200">
                  <a:solidFill>
                    <a:schemeClr val="tx1"/>
                  </a:solidFill>
                  <a:latin typeface="Arial" charset="0"/>
                  <a:ea typeface="+mn-ea"/>
                  <a:cs typeface="Arial" charset="0"/>
                </a:defRPr>
              </a:lvl2pPr>
              <a:lvl3pPr marL="914400" algn="l" rtl="0" fontAlgn="base">
                <a:spcBef>
                  <a:spcPct val="0"/>
                </a:spcBef>
                <a:spcAft>
                  <a:spcPct val="0"/>
                </a:spcAft>
                <a:defRPr kern="1200">
                  <a:solidFill>
                    <a:schemeClr val="tx1"/>
                  </a:solidFill>
                  <a:latin typeface="Arial" charset="0"/>
                  <a:ea typeface="+mn-ea"/>
                  <a:cs typeface="Arial" charset="0"/>
                </a:defRPr>
              </a:lvl3pPr>
              <a:lvl4pPr marL="1371600" algn="l" rtl="0" fontAlgn="base">
                <a:spcBef>
                  <a:spcPct val="0"/>
                </a:spcBef>
                <a:spcAft>
                  <a:spcPct val="0"/>
                </a:spcAft>
                <a:defRPr kern="1200">
                  <a:solidFill>
                    <a:schemeClr val="tx1"/>
                  </a:solidFill>
                  <a:latin typeface="Arial" charset="0"/>
                  <a:ea typeface="+mn-ea"/>
                  <a:cs typeface="Arial" charset="0"/>
                </a:defRPr>
              </a:lvl4pPr>
              <a:lvl5pPr marL="1828800" algn="l" rtl="0" fontAlgn="base">
                <a:spcBef>
                  <a:spcPct val="0"/>
                </a:spcBef>
                <a:spcAft>
                  <a:spcPct val="0"/>
                </a:spcAft>
                <a:defRPr kern="1200">
                  <a:solidFill>
                    <a:schemeClr val="tx1"/>
                  </a:solidFill>
                  <a:latin typeface="Arial" charset="0"/>
                  <a:ea typeface="+mn-ea"/>
                  <a:cs typeface="Arial" charset="0"/>
                </a:defRPr>
              </a:lvl5pPr>
              <a:lvl6pPr marL="2286000" algn="l" defTabSz="914400" rtl="0" eaLnBrk="1" latinLnBrk="0" hangingPunct="1">
                <a:defRPr kern="1200">
                  <a:solidFill>
                    <a:schemeClr val="tx1"/>
                  </a:solidFill>
                  <a:latin typeface="Arial" charset="0"/>
                  <a:ea typeface="+mn-ea"/>
                  <a:cs typeface="Arial" charset="0"/>
                </a:defRPr>
              </a:lvl6pPr>
              <a:lvl7pPr marL="2743200" algn="l" defTabSz="914400" rtl="0" eaLnBrk="1" latinLnBrk="0" hangingPunct="1">
                <a:defRPr kern="1200">
                  <a:solidFill>
                    <a:schemeClr val="tx1"/>
                  </a:solidFill>
                  <a:latin typeface="Arial" charset="0"/>
                  <a:ea typeface="+mn-ea"/>
                  <a:cs typeface="Arial" charset="0"/>
                </a:defRPr>
              </a:lvl7pPr>
              <a:lvl8pPr marL="3200400" algn="l" defTabSz="914400" rtl="0" eaLnBrk="1" latinLnBrk="0" hangingPunct="1">
                <a:defRPr kern="1200">
                  <a:solidFill>
                    <a:schemeClr val="tx1"/>
                  </a:solidFill>
                  <a:latin typeface="Arial" charset="0"/>
                  <a:ea typeface="+mn-ea"/>
                  <a:cs typeface="Arial" charset="0"/>
                </a:defRPr>
              </a:lvl8pPr>
              <a:lvl9pPr marL="3657600" algn="l" defTabSz="914400" rtl="0" eaLnBrk="1" latinLnBrk="0" hangingPunct="1">
                <a:defRPr kern="1200">
                  <a:solidFill>
                    <a:schemeClr val="tx1"/>
                  </a:solidFill>
                  <a:latin typeface="Arial" charset="0"/>
                  <a:ea typeface="+mn-ea"/>
                  <a:cs typeface="Arial" charset="0"/>
                </a:defRPr>
              </a:lvl9pPr>
            </a:lstStyle>
            <a:p>
              <a:pPr algn="ctr"/>
              <a:r>
                <a:rPr lang="zh-CN" altLang="en-US" sz="1200" b="1" dirty="0" smtClean="0">
                  <a:latin typeface="Arial" pitchFamily="34" charset="0"/>
                  <a:cs typeface="Arial" pitchFamily="34" charset="0"/>
                </a:rPr>
                <a:t>智能</a:t>
              </a:r>
              <a:r>
                <a:rPr lang="zh-CN" altLang="en-US" sz="1200" b="1" dirty="0" smtClean="0">
                  <a:latin typeface="Arial" pitchFamily="34" charset="0"/>
                  <a:cs typeface="Arial" pitchFamily="34" charset="0"/>
                </a:rPr>
                <a:t>电视</a:t>
              </a:r>
              <a:endParaRPr lang="en-US" sz="1200" b="1" dirty="0">
                <a:latin typeface="Arial" pitchFamily="34" charset="0"/>
                <a:cs typeface="Arial" pitchFamily="34" charset="0"/>
              </a:endParaRPr>
            </a:p>
          </p:txBody>
        </p:sp>
        <p:pic>
          <p:nvPicPr>
            <p:cNvPr id="83" name="Picture 47" descr="C:\Users\dfarmer\AppData\Local\Microsoft\Windows\Temporary Internet Files\Content.IE5\SU2WNKY3\MCj04348740000[1].png"/>
            <p:cNvPicPr>
              <a:picLocks noChangeAspect="1" noChangeArrowheads="1"/>
            </p:cNvPicPr>
            <p:nvPr/>
          </p:nvPicPr>
          <p:blipFill>
            <a:blip r:embed="rId16" cstate="print"/>
            <a:srcRect/>
            <a:stretch>
              <a:fillRect/>
            </a:stretch>
          </p:blipFill>
          <p:spPr bwMode="auto">
            <a:xfrm flipH="1">
              <a:off x="1277778" y="3264158"/>
              <a:ext cx="685979" cy="685800"/>
            </a:xfrm>
            <a:prstGeom prst="rect">
              <a:avLst/>
            </a:prstGeom>
            <a:noFill/>
          </p:spPr>
        </p:pic>
        <p:grpSp>
          <p:nvGrpSpPr>
            <p:cNvPr id="84" name="Group 2"/>
            <p:cNvGrpSpPr/>
            <p:nvPr/>
          </p:nvGrpSpPr>
          <p:grpSpPr>
            <a:xfrm>
              <a:off x="2226725" y="2904278"/>
              <a:ext cx="607472" cy="810473"/>
              <a:chOff x="5894260" y="2698452"/>
              <a:chExt cx="1039940" cy="1362789"/>
            </a:xfrm>
          </p:grpSpPr>
          <p:grpSp>
            <p:nvGrpSpPr>
              <p:cNvPr id="85" name="Group 61"/>
              <p:cNvGrpSpPr/>
              <p:nvPr/>
            </p:nvGrpSpPr>
            <p:grpSpPr>
              <a:xfrm>
                <a:off x="5894260" y="2698452"/>
                <a:ext cx="1039940" cy="1362789"/>
                <a:chOff x="7239000" y="3200400"/>
                <a:chExt cx="1143000" cy="1496194"/>
              </a:xfrm>
            </p:grpSpPr>
            <p:pic>
              <p:nvPicPr>
                <p:cNvPr id="87" name="Picture 3"/>
                <p:cNvPicPr>
                  <a:picLocks noChangeAspect="1" noChangeArrowheads="1"/>
                </p:cNvPicPr>
                <p:nvPr/>
              </p:nvPicPr>
              <p:blipFill>
                <a:blip r:embed="rId17" cstate="print"/>
                <a:srcRect/>
                <a:stretch>
                  <a:fillRect/>
                </a:stretch>
              </p:blipFill>
              <p:spPr bwMode="auto">
                <a:xfrm>
                  <a:off x="7239000" y="3200400"/>
                  <a:ext cx="1143000" cy="1496194"/>
                </a:xfrm>
                <a:prstGeom prst="rect">
                  <a:avLst/>
                </a:prstGeom>
                <a:noFill/>
                <a:ln w="9525">
                  <a:noFill/>
                  <a:miter lim="800000"/>
                  <a:headEnd/>
                  <a:tailEnd/>
                </a:ln>
                <a:effectLst/>
              </p:spPr>
            </p:pic>
            <p:pic>
              <p:nvPicPr>
                <p:cNvPr id="88" name="Picture 4"/>
                <p:cNvPicPr>
                  <a:picLocks noChangeAspect="1" noChangeArrowheads="1"/>
                </p:cNvPicPr>
                <p:nvPr/>
              </p:nvPicPr>
              <p:blipFill>
                <a:blip r:embed="rId18" cstate="print"/>
                <a:srcRect/>
                <a:stretch>
                  <a:fillRect/>
                </a:stretch>
              </p:blipFill>
              <p:spPr bwMode="auto">
                <a:xfrm>
                  <a:off x="7749589" y="3931753"/>
                  <a:ext cx="572210" cy="572212"/>
                </a:xfrm>
                <a:prstGeom prst="rect">
                  <a:avLst/>
                </a:prstGeom>
                <a:noFill/>
                <a:ln w="9525">
                  <a:noFill/>
                  <a:miter lim="800000"/>
                  <a:headEnd/>
                  <a:tailEnd/>
                </a:ln>
                <a:effectLst/>
              </p:spPr>
            </p:pic>
          </p:grpSp>
          <p:pic>
            <p:nvPicPr>
              <p:cNvPr id="86" name="Picture 45"/>
              <p:cNvPicPr>
                <a:picLocks noChangeAspect="1" noChangeArrowheads="1"/>
              </p:cNvPicPr>
              <p:nvPr/>
            </p:nvPicPr>
            <p:blipFill>
              <a:blip r:embed="rId19" cstate="print">
                <a:extLst>
                  <a:ext uri="{BEBA8EAE-BF5A-486C-A8C5-ECC9F3942E4B}">
                    <a14:imgProps xmlns:a14="http://schemas.microsoft.com/office/drawing/2010/main" xmlns="">
                      <a14:imgLayer r:embed="rId20">
                        <a14:imgEffect>
                          <a14:colorTemperature colorTemp="4700"/>
                        </a14:imgEffect>
                        <a14:imgEffect>
                          <a14:brightnessContrast bright="-20000" contrast="40000"/>
                        </a14:imgEffect>
                      </a14:imgLayer>
                    </a14:imgProps>
                  </a:ext>
                </a:extLst>
              </a:blip>
              <a:srcRect/>
              <a:stretch>
                <a:fillRect/>
              </a:stretch>
            </p:blipFill>
            <p:spPr bwMode="auto">
              <a:xfrm>
                <a:off x="6323012" y="3351212"/>
                <a:ext cx="611188" cy="611188"/>
              </a:xfrm>
              <a:prstGeom prst="rect">
                <a:avLst/>
              </a:prstGeom>
              <a:noFill/>
              <a:ln w="9525">
                <a:noFill/>
                <a:miter lim="800000"/>
                <a:headEnd/>
                <a:tailEnd/>
              </a:ln>
              <a:effectLst/>
            </p:spPr>
          </p:pic>
        </p:grpSp>
        <p:pic>
          <p:nvPicPr>
            <p:cNvPr id="89" name="Picture 44" descr="C:\Users\mattande\AppData\Local\Microsoft\Windows\Temporary Internet Files\Content.IE5\YFBK23JN\MCj04339410000[1].png"/>
            <p:cNvPicPr>
              <a:picLocks noChangeAspect="1" noChangeArrowheads="1"/>
            </p:cNvPicPr>
            <p:nvPr/>
          </p:nvPicPr>
          <p:blipFill>
            <a:blip r:embed="rId21" cstate="print"/>
            <a:srcRect/>
            <a:stretch>
              <a:fillRect/>
            </a:stretch>
          </p:blipFill>
          <p:spPr bwMode="auto">
            <a:xfrm>
              <a:off x="2592571" y="3435610"/>
              <a:ext cx="699391" cy="699209"/>
            </a:xfrm>
            <a:prstGeom prst="rect">
              <a:avLst/>
            </a:prstGeom>
            <a:noFill/>
          </p:spPr>
        </p:pic>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1524000" y="1352550"/>
            <a:ext cx="6781800" cy="1403461"/>
          </a:xfrm>
        </p:spPr>
        <p:txBody>
          <a:bodyPr/>
          <a:lstStyle/>
          <a:p>
            <a:pPr marL="0" indent="0">
              <a:buNone/>
            </a:pPr>
            <a:r>
              <a:rPr kumimoji="1" lang="zh-CN" altLang="en-US" dirty="0" smtClean="0"/>
              <a:t>最后向那些以</a:t>
            </a:r>
            <a:r>
              <a:rPr kumimoji="1" lang="en-US" altLang="zh-CN" dirty="0" smtClean="0"/>
              <a:t>Doug Cutting</a:t>
            </a:r>
            <a:r>
              <a:rPr kumimoji="1" lang="zh-CN" altLang="en-US" dirty="0" smtClean="0"/>
              <a:t>为代表，依然耕耘在技术前线，勤于</a:t>
            </a:r>
            <a:r>
              <a:rPr kumimoji="1" lang="en-US" altLang="zh-CN" dirty="0" smtClean="0"/>
              <a:t>Coding</a:t>
            </a:r>
            <a:r>
              <a:rPr kumimoji="1" lang="zh-CN" altLang="en-US" dirty="0" smtClean="0"/>
              <a:t>的前辈致敬，是他们带给我们实实在在的大数据技术！</a:t>
            </a:r>
            <a:endParaRPr kumimoji="1" lang="en-US" altLang="zh-CN" dirty="0" smtClean="0"/>
          </a:p>
          <a:p>
            <a:pPr marL="0" indent="0" algn="ctr">
              <a:buNone/>
            </a:pPr>
            <a:r>
              <a:rPr kumimoji="1" lang="en-US" altLang="zh-CN" dirty="0" smtClean="0"/>
              <a:t>Q&amp;A</a:t>
            </a:r>
            <a:endParaRPr kumimoji="1" lang="zh-CN" altLang="en-US" dirty="0"/>
          </a:p>
        </p:txBody>
      </p:sp>
      <p:grpSp>
        <p:nvGrpSpPr>
          <p:cNvPr id="7" name="组合 6"/>
          <p:cNvGrpSpPr/>
          <p:nvPr/>
        </p:nvGrpSpPr>
        <p:grpSpPr>
          <a:xfrm>
            <a:off x="6629400" y="4378523"/>
            <a:ext cx="2514600" cy="764977"/>
            <a:chOff x="6553200" y="4095750"/>
            <a:chExt cx="2514600" cy="764977"/>
          </a:xfrm>
        </p:grpSpPr>
        <p:pic>
          <p:nvPicPr>
            <p:cNvPr id="8" name="Picture 2">
              <a:hlinkClick r:id="rId3"/>
            </p:cNvPr>
            <p:cNvPicPr>
              <a:picLocks noChangeAspect="1" noChangeArrowheads="1"/>
            </p:cNvPicPr>
            <p:nvPr/>
          </p:nvPicPr>
          <p:blipFill>
            <a:blip r:embed="rId4"/>
            <a:srcRect/>
            <a:stretch>
              <a:fillRect/>
            </a:stretch>
          </p:blipFill>
          <p:spPr bwMode="auto">
            <a:xfrm>
              <a:off x="6553200" y="4095750"/>
              <a:ext cx="2514600" cy="504825"/>
            </a:xfrm>
            <a:prstGeom prst="rect">
              <a:avLst/>
            </a:prstGeom>
            <a:ln>
              <a:noFill/>
            </a:ln>
            <a:effectLst>
              <a:softEdge rad="112500"/>
            </a:effectLst>
          </p:spPr>
        </p:pic>
        <p:sp>
          <p:nvSpPr>
            <p:cNvPr id="9" name="矩形 8"/>
            <p:cNvSpPr/>
            <p:nvPr/>
          </p:nvSpPr>
          <p:spPr>
            <a:xfrm>
              <a:off x="6629400" y="4552950"/>
              <a:ext cx="1834541" cy="307777"/>
            </a:xfrm>
            <a:prstGeom prst="rect">
              <a:avLst/>
            </a:prstGeom>
          </p:spPr>
          <p:txBody>
            <a:bodyPr wrap="none">
              <a:spAutoFit/>
            </a:bodyPr>
            <a:lstStyle/>
            <a:p>
              <a:r>
                <a:rPr lang="en-US" altLang="zh-CN" dirty="0" smtClean="0"/>
                <a:t>http://www.xfyun.cn/</a:t>
              </a:r>
              <a:endParaRPr lang="zh-CN" altLang="en-US" dirty="0"/>
            </a:p>
          </p:txBody>
        </p:sp>
      </p:grpSp>
      <p:sp>
        <p:nvSpPr>
          <p:cNvPr id="212994" name="AutoShape 2" descr="http://img5.imgtn.bdimg.com/it/u=1220652473,2592695046&amp;fm=15&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
        <p:nvSpPr>
          <p:cNvPr id="212996" name="AutoShape 4" descr="http://img5.imgtn.bdimg.com/it/u=1220652473,2592695046&amp;fm=15&amp;gp=0.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627662" y="2080796"/>
            <a:ext cx="8363938" cy="338554"/>
          </a:xfrm>
        </p:spPr>
        <p:txBody>
          <a:bodyPr/>
          <a:lstStyle/>
          <a:p>
            <a:pPr marL="0" indent="0">
              <a:buNone/>
            </a:pPr>
            <a:r>
              <a:rPr kumimoji="1" lang="en-US" altLang="en-US" dirty="0" smtClean="0"/>
              <a:t>技术领域如何解决大数据技术应用难的问题？</a:t>
            </a:r>
            <a:endParaRPr kumimoji="1" lang="zh-CN" altLang="en-US" dirty="0"/>
          </a:p>
        </p:txBody>
      </p:sp>
    </p:spTree>
    <p:extLst>
      <p:ext uri="{BB962C8B-B14F-4D97-AF65-F5344CB8AC3E}">
        <p14:creationId xmlns="" xmlns:p14="http://schemas.microsoft.com/office/powerpoint/2010/main" val="3087387876"/>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大数据基础技术的风向标</a:t>
            </a:r>
            <a:endParaRPr lang="zh-CN" altLang="en-US" dirty="0"/>
          </a:p>
        </p:txBody>
      </p:sp>
      <p:sp>
        <p:nvSpPr>
          <p:cNvPr id="4" name="矩形 3"/>
          <p:cNvSpPr/>
          <p:nvPr/>
        </p:nvSpPr>
        <p:spPr>
          <a:xfrm>
            <a:off x="533400" y="1705511"/>
            <a:ext cx="6400800" cy="1323439"/>
          </a:xfrm>
          <a:prstGeom prst="rect">
            <a:avLst/>
          </a:prstGeom>
        </p:spPr>
        <p:txBody>
          <a:bodyPr wrap="square">
            <a:spAutoFit/>
          </a:bodyPr>
          <a:lstStyle/>
          <a:p>
            <a:r>
              <a:rPr lang="en-US" altLang="zh-CN" sz="4000" dirty="0" smtClean="0"/>
              <a:t>Apache </a:t>
            </a:r>
            <a:r>
              <a:rPr lang="en-US" altLang="zh-CN" sz="4000" dirty="0" err="1" smtClean="0"/>
              <a:t>Hadoop</a:t>
            </a:r>
            <a:r>
              <a:rPr lang="en-US" altLang="zh-CN" sz="4000" dirty="0" smtClean="0"/>
              <a:t> Ecosystem</a:t>
            </a:r>
          </a:p>
          <a:p>
            <a:pPr algn="r"/>
            <a:r>
              <a:rPr lang="en-US" altLang="zh-CN" sz="2000" dirty="0" smtClean="0"/>
              <a:t>Doug </a:t>
            </a:r>
            <a:r>
              <a:rPr lang="en-US" altLang="zh-CN" sz="2000" dirty="0"/>
              <a:t>Cutting</a:t>
            </a:r>
          </a:p>
          <a:p>
            <a:pPr algn="r"/>
            <a:r>
              <a:rPr lang="en-US" altLang="zh-CN" sz="2000" dirty="0" err="1"/>
              <a:t>Cloudera</a:t>
            </a:r>
            <a:r>
              <a:rPr lang="en-US" altLang="zh-CN" sz="2000" dirty="0"/>
              <a:t> &amp; </a:t>
            </a:r>
            <a:r>
              <a:rPr lang="en-US" altLang="zh-CN" sz="2000" dirty="0" smtClean="0"/>
              <a:t>Apache</a:t>
            </a:r>
            <a:endParaRPr lang="zh-CN" altLang="en-US" sz="2000" dirty="0"/>
          </a:p>
        </p:txBody>
      </p:sp>
      <p:graphicFrame>
        <p:nvGraphicFramePr>
          <p:cNvPr id="5" name="对象 4"/>
          <p:cNvGraphicFramePr>
            <a:graphicFrameLocks noChangeAspect="1"/>
          </p:cNvGraphicFramePr>
          <p:nvPr>
            <p:extLst>
              <p:ext uri="{D42A27DB-BD31-4B8C-83A1-F6EECF244321}">
                <p14:modId xmlns="" xmlns:p14="http://schemas.microsoft.com/office/powerpoint/2010/main" val="3636810972"/>
              </p:ext>
            </p:extLst>
          </p:nvPr>
        </p:nvGraphicFramePr>
        <p:xfrm>
          <a:off x="4572000" y="3638550"/>
          <a:ext cx="2640013" cy="712787"/>
        </p:xfrm>
        <a:graphic>
          <a:graphicData uri="http://schemas.openxmlformats.org/presentationml/2006/ole">
            <p:oleObj spid="_x0000_s1265" name="包装程序外壳对象" showAsIcon="1" r:id="rId3" imgW="2639520" imgH="712440" progId="Package">
              <p:embed/>
            </p:oleObj>
          </a:graphicData>
        </a:graphic>
      </p:graphicFrame>
    </p:spTree>
    <p:extLst>
      <p:ext uri="{BB962C8B-B14F-4D97-AF65-F5344CB8AC3E}">
        <p14:creationId xmlns="" xmlns:p14="http://schemas.microsoft.com/office/powerpoint/2010/main" val="1838660555"/>
      </p:ext>
    </p:extLst>
  </p:cSld>
  <p:clrMapOvr>
    <a:masterClrMapping/>
  </p:clrMapOvr>
  <p:transition>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大数据基础技术的风向标</a:t>
            </a:r>
            <a:endParaRPr lang="zh-CN" altLang="en-US" dirty="0"/>
          </a:p>
        </p:txBody>
      </p:sp>
      <p:sp>
        <p:nvSpPr>
          <p:cNvPr id="7" name="内容占位符 5"/>
          <p:cNvSpPr>
            <a:spLocks noGrp="1"/>
          </p:cNvSpPr>
          <p:nvPr>
            <p:ph idx="1"/>
          </p:nvPr>
        </p:nvSpPr>
        <p:spPr>
          <a:xfrm>
            <a:off x="381000" y="895350"/>
            <a:ext cx="8363938" cy="2617640"/>
          </a:xfrm>
        </p:spPr>
        <p:txBody>
          <a:bodyPr/>
          <a:lstStyle/>
          <a:p>
            <a:r>
              <a:rPr lang="en-US" altLang="zh-CN" dirty="0"/>
              <a:t>The Ecosystem is the System</a:t>
            </a:r>
          </a:p>
          <a:p>
            <a:pPr lvl="1"/>
            <a:r>
              <a:rPr lang="en-US" altLang="zh-CN" dirty="0" err="1" smtClean="0"/>
              <a:t>Hadoop</a:t>
            </a:r>
            <a:r>
              <a:rPr lang="en-US" altLang="zh-CN" dirty="0" smtClean="0"/>
              <a:t> </a:t>
            </a:r>
            <a:r>
              <a:rPr lang="en-US" altLang="zh-CN" dirty="0"/>
              <a:t>has become the kernel</a:t>
            </a:r>
          </a:p>
          <a:p>
            <a:pPr lvl="1"/>
            <a:r>
              <a:rPr lang="en-US" altLang="zh-CN" dirty="0" smtClean="0"/>
              <a:t>of </a:t>
            </a:r>
            <a:r>
              <a:rPr lang="en-US" altLang="zh-CN" dirty="0"/>
              <a:t>the distributed operating system for Big Data</a:t>
            </a:r>
          </a:p>
          <a:p>
            <a:pPr lvl="1"/>
            <a:r>
              <a:rPr lang="en-US" altLang="zh-CN" dirty="0" smtClean="0"/>
              <a:t>a de-facto </a:t>
            </a:r>
            <a:r>
              <a:rPr lang="en-US" altLang="zh-CN" dirty="0"/>
              <a:t>industry standard</a:t>
            </a:r>
          </a:p>
          <a:p>
            <a:r>
              <a:rPr lang="en-US" altLang="zh-CN" dirty="0" smtClean="0"/>
              <a:t>No </a:t>
            </a:r>
            <a:r>
              <a:rPr lang="en-US" altLang="zh-CN" dirty="0"/>
              <a:t>one uses the kernel alone</a:t>
            </a:r>
          </a:p>
          <a:p>
            <a:r>
              <a:rPr lang="en-US" altLang="zh-CN" dirty="0" smtClean="0"/>
              <a:t>A </a:t>
            </a:r>
            <a:r>
              <a:rPr lang="en-US" altLang="zh-CN" dirty="0"/>
              <a:t>collection of projects at </a:t>
            </a:r>
            <a:r>
              <a:rPr lang="en-US" altLang="zh-CN" dirty="0" smtClean="0"/>
              <a:t>Apache</a:t>
            </a:r>
          </a:p>
          <a:p>
            <a:r>
              <a:rPr lang="en-US" altLang="zh-CN" dirty="0"/>
              <a:t>Avro support across </a:t>
            </a:r>
            <a:r>
              <a:rPr lang="en-US" altLang="zh-CN" dirty="0" smtClean="0"/>
              <a:t>components</a:t>
            </a:r>
            <a:endParaRPr lang="zh-CN" altLang="en-US" dirty="0"/>
          </a:p>
        </p:txBody>
      </p:sp>
      <p:sp>
        <p:nvSpPr>
          <p:cNvPr id="3" name="矩形 2"/>
          <p:cNvSpPr/>
          <p:nvPr/>
        </p:nvSpPr>
        <p:spPr>
          <a:xfrm rot="18795334">
            <a:off x="7054362" y="2666866"/>
            <a:ext cx="1576073" cy="923330"/>
          </a:xfrm>
          <a:prstGeom prst="rect">
            <a:avLst/>
          </a:prstGeom>
          <a:noFill/>
        </p:spPr>
        <p:txBody>
          <a:bodyPr wrap="none" lIns="91440" tIns="45720" rIns="91440" bIns="45720">
            <a:spAutoFit/>
          </a:bodyPr>
          <a:lstStyle/>
          <a:p>
            <a:pPr algn="ctr"/>
            <a:r>
              <a:rPr lang="zh-CN" altLang="en-US" sz="5400" b="1"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rPr>
              <a:t>解读</a:t>
            </a:r>
            <a:endParaRPr lang="zh-CN" altLang="en-US" sz="5400" b="1" cap="none" spc="0" dirty="0">
              <a:ln w="31550" cmpd="sng">
                <a:gradFill>
                  <a:gsLst>
                    <a:gs pos="70000">
                      <a:schemeClr val="accent6">
                        <a:shade val="50000"/>
                        <a:satMod val="190000"/>
                      </a:schemeClr>
                    </a:gs>
                    <a:gs pos="0">
                      <a:schemeClr val="accent6">
                        <a:tint val="77000"/>
                        <a:satMod val="180000"/>
                      </a:schemeClr>
                    </a:gs>
                  </a:gsLst>
                  <a:lin ang="5400000"/>
                </a:gradFill>
                <a:prstDash val="solid"/>
              </a:ln>
              <a:solidFill>
                <a:schemeClr val="accent6">
                  <a:tint val="15000"/>
                  <a:satMod val="200000"/>
                </a:schemeClr>
              </a:solidFill>
              <a:effectLst>
                <a:outerShdw blurRad="50800" dist="40000" dir="5400000" algn="tl" rotWithShape="0">
                  <a:srgbClr val="000000">
                    <a:shade val="5000"/>
                    <a:satMod val="120000"/>
                    <a:alpha val="33000"/>
                  </a:srgbClr>
                </a:outerShdw>
              </a:effectLst>
            </a:endParaRPr>
          </a:p>
        </p:txBody>
      </p:sp>
      <p:sp>
        <p:nvSpPr>
          <p:cNvPr id="6" name="TextBox 5"/>
          <p:cNvSpPr txBox="1"/>
          <p:nvPr/>
        </p:nvSpPr>
        <p:spPr>
          <a:xfrm>
            <a:off x="457200" y="3714750"/>
            <a:ext cx="8215711" cy="1169551"/>
          </a:xfrm>
          <a:prstGeom prst="rect">
            <a:avLst/>
          </a:prstGeom>
          <a:noFill/>
        </p:spPr>
        <p:txBody>
          <a:bodyPr wrap="none" lIns="91440" tIns="91440" rIns="91440" bIns="91440" rtlCol="0">
            <a:spAutoFit/>
          </a:bodyPr>
          <a:lstStyle/>
          <a:p>
            <a:pPr>
              <a:lnSpc>
                <a:spcPct val="90000"/>
              </a:lnSpc>
              <a:spcBef>
                <a:spcPct val="20000"/>
              </a:spcBef>
              <a:buSzPct val="90000"/>
            </a:pPr>
            <a:r>
              <a:rPr lang="zh-CN" altLang="en-US" sz="3200" dirty="0" smtClean="0">
                <a:solidFill>
                  <a:schemeClr val="tx1">
                    <a:alpha val="99000"/>
                  </a:schemeClr>
                </a:solidFill>
              </a:rPr>
              <a:t>以</a:t>
            </a:r>
            <a:r>
              <a:rPr lang="en-US" altLang="zh-CN" sz="3200" dirty="0" err="1" smtClean="0">
                <a:solidFill>
                  <a:schemeClr val="tx1">
                    <a:alpha val="99000"/>
                  </a:schemeClr>
                </a:solidFill>
              </a:rPr>
              <a:t>Hadoop</a:t>
            </a:r>
            <a:r>
              <a:rPr lang="zh-CN" altLang="en-US" sz="3200" dirty="0" smtClean="0">
                <a:solidFill>
                  <a:schemeClr val="tx1">
                    <a:alpha val="99000"/>
                  </a:schemeClr>
                </a:solidFill>
              </a:rPr>
              <a:t>为核心，融合</a:t>
            </a:r>
            <a:r>
              <a:rPr lang="zh-CN" altLang="en-US" sz="3200" dirty="0">
                <a:solidFill>
                  <a:schemeClr val="tx1">
                    <a:alpha val="99000"/>
                  </a:schemeClr>
                </a:solidFill>
              </a:rPr>
              <a:t>其他</a:t>
            </a:r>
            <a:r>
              <a:rPr lang="zh-CN" altLang="en-US" sz="3200" dirty="0" smtClean="0">
                <a:solidFill>
                  <a:schemeClr val="tx1">
                    <a:alpha val="99000"/>
                  </a:schemeClr>
                </a:solidFill>
              </a:rPr>
              <a:t>技术的平台系统</a:t>
            </a:r>
            <a:endParaRPr lang="en-US" altLang="zh-CN" sz="3200" dirty="0" smtClean="0">
              <a:solidFill>
                <a:schemeClr val="tx1">
                  <a:alpha val="99000"/>
                </a:schemeClr>
              </a:solidFill>
            </a:endParaRPr>
          </a:p>
          <a:p>
            <a:pPr>
              <a:lnSpc>
                <a:spcPct val="90000"/>
              </a:lnSpc>
              <a:spcBef>
                <a:spcPct val="20000"/>
              </a:spcBef>
              <a:buSzPct val="90000"/>
            </a:pPr>
            <a:r>
              <a:rPr lang="en-US" altLang="zh-CN" sz="3200" smtClean="0">
                <a:solidFill>
                  <a:schemeClr val="tx1">
                    <a:alpha val="99000"/>
                  </a:schemeClr>
                </a:solidFill>
              </a:rPr>
              <a:t>Avro</a:t>
            </a:r>
            <a:r>
              <a:rPr lang="zh-CN" altLang="en-US" sz="3200" smtClean="0">
                <a:solidFill>
                  <a:schemeClr val="tx1">
                    <a:alpha val="99000"/>
                  </a:schemeClr>
                </a:solidFill>
              </a:rPr>
              <a:t>是实现</a:t>
            </a:r>
            <a:r>
              <a:rPr lang="zh-CN" altLang="en-US" sz="3200" dirty="0" smtClean="0">
                <a:solidFill>
                  <a:schemeClr val="tx1">
                    <a:alpha val="99000"/>
                  </a:schemeClr>
                </a:solidFill>
              </a:rPr>
              <a:t>融合的关键技术</a:t>
            </a:r>
          </a:p>
        </p:txBody>
      </p:sp>
    </p:spTree>
    <p:extLst>
      <p:ext uri="{BB962C8B-B14F-4D97-AF65-F5344CB8AC3E}">
        <p14:creationId xmlns="" xmlns:p14="http://schemas.microsoft.com/office/powerpoint/2010/main" val="19984988"/>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r>
              <a:rPr lang="zh-CN" altLang="en-US" dirty="0" smtClean="0"/>
              <a:t>在做</a:t>
            </a:r>
            <a:r>
              <a:rPr lang="en-US" altLang="zh-CN" dirty="0" smtClean="0"/>
              <a:t>-</a:t>
            </a:r>
            <a:r>
              <a:rPr lang="en-US" altLang="zh-CN" dirty="0" err="1" smtClean="0"/>
              <a:t>Hadoop</a:t>
            </a:r>
            <a:r>
              <a:rPr lang="zh-CN" altLang="en-US" dirty="0" smtClean="0"/>
              <a:t>应用体验</a:t>
            </a:r>
            <a:endParaRPr lang="zh-CN" altLang="en-US" dirty="0"/>
          </a:p>
        </p:txBody>
      </p:sp>
      <p:pic>
        <p:nvPicPr>
          <p:cNvPr id="4098"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047750" y="666750"/>
            <a:ext cx="6496050" cy="4440659"/>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Tree>
    <p:extLst>
      <p:ext uri="{BB962C8B-B14F-4D97-AF65-F5344CB8AC3E}">
        <p14:creationId xmlns="" xmlns:p14="http://schemas.microsoft.com/office/powerpoint/2010/main" val="2033889155"/>
      </p:ext>
    </p:extLst>
  </p:cSld>
  <p:clrMapOvr>
    <a:masterClrMapping/>
  </p:clrMapOvr>
  <p:transition>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smtClean="0"/>
              <a:t>Cloudera</a:t>
            </a:r>
            <a:r>
              <a:rPr lang="zh-CN" altLang="en-US" dirty="0" smtClean="0"/>
              <a:t>在做</a:t>
            </a:r>
            <a:r>
              <a:rPr lang="en-US" altLang="zh-CN" dirty="0" smtClean="0"/>
              <a:t>-</a:t>
            </a:r>
            <a:r>
              <a:rPr lang="en-US" altLang="zh-CN" dirty="0" err="1" smtClean="0"/>
              <a:t>Hadoop</a:t>
            </a:r>
            <a:r>
              <a:rPr lang="zh-CN" altLang="en-US" dirty="0" smtClean="0"/>
              <a:t>开发体验</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 xmlns:a14="http://schemas.microsoft.com/office/drawing/2010/main" val="0"/>
              </a:ext>
            </a:extLst>
          </a:blip>
          <a:srcRect/>
          <a:stretch>
            <a:fillRect/>
          </a:stretch>
        </p:blipFill>
        <p:spPr bwMode="auto">
          <a:xfrm>
            <a:off x="1828800" y="666750"/>
            <a:ext cx="7105650" cy="1057275"/>
          </a:xfrm>
          <a:prstGeom prst="rect">
            <a:avLst/>
          </a:prstGeom>
          <a:noFill/>
          <a:ln>
            <a:noFill/>
          </a:ln>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Lst>
        </p:spPr>
      </p:pic>
      <p:sp>
        <p:nvSpPr>
          <p:cNvPr id="5" name="TextBox 4"/>
          <p:cNvSpPr txBox="1"/>
          <p:nvPr/>
        </p:nvSpPr>
        <p:spPr>
          <a:xfrm>
            <a:off x="381000" y="2715733"/>
            <a:ext cx="3764941" cy="627864"/>
          </a:xfrm>
          <a:prstGeom prst="rect">
            <a:avLst/>
          </a:prstGeom>
          <a:noFill/>
        </p:spPr>
        <p:txBody>
          <a:bodyPr wrap="none" lIns="91440" tIns="91440" rIns="91440" bIns="91440" rtlCol="0">
            <a:spAutoFit/>
          </a:bodyPr>
          <a:lstStyle/>
          <a:p>
            <a:pPr>
              <a:lnSpc>
                <a:spcPct val="90000"/>
              </a:lnSpc>
              <a:spcBef>
                <a:spcPct val="20000"/>
              </a:spcBef>
              <a:buSzPct val="90000"/>
            </a:pPr>
            <a:r>
              <a:rPr lang="en-US" altLang="zh-CN" sz="3200" b="1" dirty="0" smtClean="0">
                <a:solidFill>
                  <a:srgbClr val="FF0000">
                    <a:alpha val="99000"/>
                  </a:srgbClr>
                </a:solidFill>
              </a:rPr>
              <a:t>Develop With CDK</a:t>
            </a:r>
            <a:endParaRPr lang="zh-CN" altLang="en-US" sz="3200" b="1" dirty="0" err="1" smtClean="0">
              <a:solidFill>
                <a:srgbClr val="FF0000">
                  <a:alpha val="99000"/>
                </a:srgbClr>
              </a:solidFill>
            </a:endParaRPr>
          </a:p>
        </p:txBody>
      </p:sp>
      <p:pic>
        <p:nvPicPr>
          <p:cNvPr id="3" name="图片 2"/>
          <p:cNvPicPr>
            <a:picLocks noChangeAspect="1"/>
          </p:cNvPicPr>
          <p:nvPr/>
        </p:nvPicPr>
        <p:blipFill>
          <a:blip r:embed="rId3"/>
          <a:stretch>
            <a:fillRect/>
          </a:stretch>
        </p:blipFill>
        <p:spPr>
          <a:xfrm>
            <a:off x="5020886" y="666750"/>
            <a:ext cx="2522914" cy="4476750"/>
          </a:xfrm>
          <a:prstGeom prst="rect">
            <a:avLst/>
          </a:prstGeom>
        </p:spPr>
      </p:pic>
    </p:spTree>
    <p:extLst>
      <p:ext uri="{BB962C8B-B14F-4D97-AF65-F5344CB8AC3E}">
        <p14:creationId xmlns="" xmlns:p14="http://schemas.microsoft.com/office/powerpoint/2010/main" val="1780963796"/>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304062" y="2266950"/>
            <a:ext cx="6611338" cy="338554"/>
          </a:xfrm>
        </p:spPr>
        <p:txBody>
          <a:bodyPr/>
          <a:lstStyle/>
          <a:p>
            <a:pPr marL="0" indent="0">
              <a:buNone/>
            </a:pPr>
            <a:r>
              <a:rPr kumimoji="1" lang="en-US" altLang="en-US" dirty="0" smtClean="0"/>
              <a:t>讯飞如何应对这个技术挑战？</a:t>
            </a:r>
            <a:endParaRPr kumimoji="1" lang="zh-CN" altLang="en-US" dirty="0"/>
          </a:p>
        </p:txBody>
      </p:sp>
      <p:grpSp>
        <p:nvGrpSpPr>
          <p:cNvPr id="4" name="组 24"/>
          <p:cNvGrpSpPr/>
          <p:nvPr/>
        </p:nvGrpSpPr>
        <p:grpSpPr>
          <a:xfrm>
            <a:off x="703862" y="1733550"/>
            <a:ext cx="1447800" cy="1542365"/>
            <a:chOff x="609600" y="2495550"/>
            <a:chExt cx="1447800" cy="1542365"/>
          </a:xfrm>
        </p:grpSpPr>
        <p:sp>
          <p:nvSpPr>
            <p:cNvPr id="5" name="TextBox 4"/>
            <p:cNvSpPr txBox="1"/>
            <p:nvPr/>
          </p:nvSpPr>
          <p:spPr>
            <a:xfrm>
              <a:off x="685800" y="3714750"/>
              <a:ext cx="1218263" cy="323165"/>
            </a:xfrm>
            <a:prstGeom prst="rect">
              <a:avLst/>
            </a:prstGeom>
            <a:noFill/>
          </p:spPr>
          <p:txBody>
            <a:bodyPr wrap="square" rtlCol="0">
              <a:spAutoFit/>
            </a:bodyPr>
            <a:lstStyle/>
            <a:p>
              <a:pPr marL="1191" lvl="2" algn="ctr" fontAlgn="base">
                <a:buClr>
                  <a:schemeClr val="accent2"/>
                </a:buClr>
                <a:buSzPct val="100000"/>
                <a:tabLst>
                  <a:tab pos="3429314" algn="r"/>
                </a:tabLst>
                <a:defRPr/>
              </a:pPr>
              <a:r>
                <a:rPr lang="en-US" altLang="zh-CN" sz="1500" i="1" dirty="0" smtClean="0">
                  <a:latin typeface="Segoe" pitchFamily="34" charset="0"/>
                </a:rPr>
                <a:t>Maple</a:t>
              </a:r>
              <a:endParaRPr lang="en-US" sz="1500" i="1" dirty="0">
                <a:latin typeface="Segoe" pitchFamily="34" charset="0"/>
              </a:endParaRPr>
            </a:p>
          </p:txBody>
        </p:sp>
        <p:pic>
          <p:nvPicPr>
            <p:cNvPr id="6" name="图片 5"/>
            <p:cNvPicPr>
              <a:picLocks noChangeAspect="1"/>
            </p:cNvPicPr>
            <p:nvPr/>
          </p:nvPicPr>
          <p:blipFill>
            <a:blip r:embed="rId3"/>
            <a:stretch>
              <a:fillRect/>
            </a:stretch>
          </p:blipFill>
          <p:spPr>
            <a:xfrm>
              <a:off x="609600" y="2495550"/>
              <a:ext cx="1447800" cy="1378027"/>
            </a:xfrm>
            <a:prstGeom prst="rect">
              <a:avLst/>
            </a:prstGeom>
          </p:spPr>
        </p:pic>
      </p:grpSp>
    </p:spTree>
    <p:extLst>
      <p:ext uri="{BB962C8B-B14F-4D97-AF65-F5344CB8AC3E}">
        <p14:creationId xmlns="" xmlns:p14="http://schemas.microsoft.com/office/powerpoint/2010/main" val="3427062749"/>
      </p:ext>
    </p:extLst>
  </p:cSld>
  <p:clrMapOvr>
    <a:masterClrMapping/>
  </p:clrMapOvr>
  <mc:AlternateContent xmlns:mc="http://schemas.openxmlformats.org/markup-compatibility/2006">
    <mc:Choice xmlns="" xmlns:p14="http://schemas.microsoft.com/office/powerpoint/2010/main" Requires="p14">
      <p:transition spd="slow" p14:dur="2000"/>
    </mc:Choice>
    <mc:Fallback>
      <p:transition spd="slow"/>
    </mc:Fallback>
  </mc:AlternateContent>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N.Bb6GPoGkaAdvs0U1Argw"/>
</p:tagLst>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tx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chemeClr val="tx1"/>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4_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Props1.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76D92E10-3D8B-4831-9584-7BC82972C8E2}">
  <ds:schemaRefs>
    <ds:schemaRef ds:uri="http://purl.org/dc/terms/"/>
    <ds:schemaRef ds:uri="http://purl.org/dc/elements/1.1/"/>
    <ds:schemaRef ds:uri="2295e2e7-0eeb-498e-8716-217bb2ee6ee3"/>
    <ds:schemaRef ds:uri="http://schemas.microsoft.com/office/2006/documentManagement/types"/>
    <ds:schemaRef ds:uri="http://schemas.microsoft.com/office/infopath/2007/PartnerControls"/>
    <ds:schemaRef ds:uri="http://schemas.microsoft.com/office/2006/metadata/properties"/>
    <ds:schemaRef ds:uri="http://purl.org/dc/dcmitype/"/>
    <ds:schemaRef ds:uri="http://www.w3.org/XML/1998/namespace"/>
    <ds:schemaRef ds:uri="http://schemas.openxmlformats.org/package/2006/metadata/core-properties"/>
    <ds:schemaRef ds:uri="8b529f77-48ab-4581-b468-93f09345b8aa"/>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14467</TotalTime>
  <Words>1285</Words>
  <Application>Microsoft Office PowerPoint</Application>
  <PresentationFormat>全屏显示(16:9)</PresentationFormat>
  <Paragraphs>260</Paragraphs>
  <Slides>36</Slides>
  <Notes>15</Notes>
  <HiddenSlides>0</HiddenSlides>
  <MMClips>0</MMClips>
  <ScaleCrop>false</ScaleCrop>
  <HeadingPairs>
    <vt:vector size="6" baseType="variant">
      <vt:variant>
        <vt:lpstr>主题</vt:lpstr>
      </vt:variant>
      <vt:variant>
        <vt:i4>10</vt:i4>
      </vt:variant>
      <vt:variant>
        <vt:lpstr>嵌入 OLE 服务器</vt:lpstr>
      </vt:variant>
      <vt:variant>
        <vt:i4>1</vt:i4>
      </vt:variant>
      <vt:variant>
        <vt:lpstr>幻灯片标题</vt:lpstr>
      </vt:variant>
      <vt:variant>
        <vt:i4>36</vt:i4>
      </vt:variant>
    </vt:vector>
  </HeadingPairs>
  <TitlesOfParts>
    <vt:vector size="47" baseType="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4_TechEd_2012_Template_16x9</vt:lpstr>
      <vt:lpstr>包装程序外壳对象</vt:lpstr>
      <vt:lpstr>以Hadoop为核心的大数据开放平台建设</vt:lpstr>
      <vt:lpstr>幻灯片 2</vt:lpstr>
      <vt:lpstr>幻灯片 3</vt:lpstr>
      <vt:lpstr>幻灯片 4</vt:lpstr>
      <vt:lpstr>大数据基础技术的风向标</vt:lpstr>
      <vt:lpstr>大数据基础技术的风向标</vt:lpstr>
      <vt:lpstr>Cloudera在做-Hadoop应用体验</vt:lpstr>
      <vt:lpstr>Cloudera在做-Hadoop开发体验</vt:lpstr>
      <vt:lpstr>幻灯片 9</vt:lpstr>
      <vt:lpstr>讯飞大数据开放平台</vt:lpstr>
      <vt:lpstr> 讯飞大数据开放平台的构成</vt:lpstr>
      <vt:lpstr>幻灯片 12</vt:lpstr>
      <vt:lpstr>幻灯片 13</vt:lpstr>
      <vt:lpstr>大数据工作站-Maple-BDWS</vt:lpstr>
      <vt:lpstr>大数据工作站- Maple-BDWS</vt:lpstr>
      <vt:lpstr>幻灯片 16</vt:lpstr>
      <vt:lpstr>幻灯片 17</vt:lpstr>
      <vt:lpstr>大数据开发包-Maple-SDK</vt:lpstr>
      <vt:lpstr>幻灯片 19</vt:lpstr>
      <vt:lpstr>幻灯片 20</vt:lpstr>
      <vt:lpstr>幻灯片 21</vt:lpstr>
      <vt:lpstr>幻灯片 22</vt:lpstr>
      <vt:lpstr>幻灯片 23</vt:lpstr>
      <vt:lpstr>幻灯片 24</vt:lpstr>
      <vt:lpstr>幻灯片 25</vt:lpstr>
      <vt:lpstr>幻灯片 26</vt:lpstr>
      <vt:lpstr>分布式结构化日志收集系统</vt:lpstr>
      <vt:lpstr>围绕Flume-ng的优化</vt:lpstr>
      <vt:lpstr>幻灯片 29</vt:lpstr>
      <vt:lpstr>幻灯片 30</vt:lpstr>
      <vt:lpstr>幻灯片 31</vt:lpstr>
      <vt:lpstr>幻灯片 32</vt:lpstr>
      <vt:lpstr>讯飞开放平台统计分析</vt:lpstr>
      <vt:lpstr>统计分析解决方案 Maple-Report</vt:lpstr>
      <vt:lpstr>幻灯片 35</vt:lpstr>
      <vt:lpstr>幻灯片 36</vt:lpstr>
    </vt:vector>
  </TitlesOfParts>
  <Manager>&lt;Content Manager Name Here&gt;</Manager>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kim</cp:lastModifiedBy>
  <cp:revision>878</cp:revision>
  <cp:lastPrinted>2010-05-11T05:02:34Z</cp:lastPrinted>
  <dcterms:created xsi:type="dcterms:W3CDTF">2012-03-23T02:48:52Z</dcterms:created>
  <dcterms:modified xsi:type="dcterms:W3CDTF">2015-04-23T18:06:35Z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